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1678f7f4e2_2_154: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19" name="Google Shape;219;g21678f7f4e2_2_154: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1678f7f4e2_2_166: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32" name="Google Shape;232;g21678f7f4e2_2_166: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1678f7f4e2_2_179: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46" name="Google Shape;246;g21678f7f4e2_2_179: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1678f7f4e2_2_191: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59" name="Google Shape;259;g21678f7f4e2_2_191: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1678f7f4e2_2_196: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65" name="Google Shape;265;g21678f7f4e2_2_196: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1678f7f4e2_2_202: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72" name="Google Shape;272;g21678f7f4e2_2_202: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1678f7f4e2_2_207: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78" name="Google Shape;278;g21678f7f4e2_2_207: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1678f7f4e2_2_213: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85" name="Google Shape;285;g21678f7f4e2_2_213: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1678f7f4e2_2_220: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93" name="Google Shape;293;g21678f7f4e2_2_220: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1678f7f4e2_2_226: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00" name="Google Shape;300;g21678f7f4e2_2_226: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1678f7f4e2_2_75: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133" name="Google Shape;133;g21678f7f4e2_2_75: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1678f7f4e2_2_237: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12" name="Google Shape;312;g21678f7f4e2_2_237: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1678f7f4e2_2_250: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26" name="Google Shape;326;g21678f7f4e2_2_250: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1678f7f4e2_2_260: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37" name="Google Shape;337;g21678f7f4e2_2_260: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1678f7f4e2_2_265: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43" name="Google Shape;343;g21678f7f4e2_2_265: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1678f7f4e2_2_271: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50" name="Google Shape;350;g21678f7f4e2_2_271: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1678f7f4e2_2_277: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57" name="Google Shape;357;g21678f7f4e2_2_277: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1678f7f4e2_2_287: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68" name="Google Shape;368;g21678f7f4e2_2_287: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1678f7f4e2_2_295: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77" name="Google Shape;377;g21678f7f4e2_2_295: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1678f7f4e2_2_301: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84" name="Google Shape;384;g21678f7f4e2_2_301: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1678f7f4e2_2_314: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398" name="Google Shape;398;g21678f7f4e2_2_314: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1678f7f4e2_2_87: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145" name="Google Shape;145;g21678f7f4e2_2_87: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1678f7f4e2_2_325: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410" name="Google Shape;410;g21678f7f4e2_2_325: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1678f7f4e2_2_338: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424" name="Google Shape;424;g21678f7f4e2_2_338: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1678f7f4e2_2_351: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438" name="Google Shape;438;g21678f7f4e2_2_351: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1678f7f4e2_2_358: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446" name="Google Shape;446;g21678f7f4e2_2_358: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1678f7f4e2_2_368: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457" name="Google Shape;457;g21678f7f4e2_2_368: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1678f7f4e2_2_381: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471" name="Google Shape;471;g21678f7f4e2_2_381: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1678f7f4e2_2_394: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485" name="Google Shape;485;g21678f7f4e2_2_394: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1678f7f4e2_2_404: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496" name="Google Shape;496;g21678f7f4e2_2_404: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1678f7f4e2_2_414: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07" name="Google Shape;507;g21678f7f4e2_2_414: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1678f7f4e2_2_425: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19" name="Google Shape;519;g21678f7f4e2_2_425: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1678f7f4e2_2_98: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157" name="Google Shape;157;g21678f7f4e2_2_98: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1678f7f4e2_2_435: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30" name="Google Shape;530;g21678f7f4e2_2_435: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1678f7f4e2_2_446: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42" name="Google Shape;542;g21678f7f4e2_2_446: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1678f7f4e2_2_456: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53" name="Google Shape;553;g21678f7f4e2_2_456: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1678f7f4e2_2_466: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64" name="Google Shape;564;g21678f7f4e2_2_466: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1678f7f4e2_2_479: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78" name="Google Shape;578;g21678f7f4e2_2_479: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1678f7f4e2_2_492: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92" name="Google Shape;592;g21678f7f4e2_2_492: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1678f7f4e2_2_498: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599" name="Google Shape;599;g21678f7f4e2_2_498: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1678f7f4e2_2_503: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05" name="Google Shape;605;g21678f7f4e2_2_503: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1678f7f4e2_2_508: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11" name="Google Shape;611;g21678f7f4e2_2_508: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1678f7f4e2_2_513: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17" name="Google Shape;617;g21678f7f4e2_2_513: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1678f7f4e2_2_109: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169" name="Google Shape;169;g21678f7f4e2_2_109: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1678f7f4e2_2_518: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23" name="Google Shape;623;g21678f7f4e2_2_518: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1678f7f4e2_2_523: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29" name="Google Shape;629;g21678f7f4e2_2_523: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1678f7f4e2_2_528: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35" name="Google Shape;635;g21678f7f4e2_2_528: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1678f7f4e2_2_534: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42" name="Google Shape;642;g21678f7f4e2_2_534: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1678f7f4e2_2_539: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48" name="Google Shape;648;g21678f7f4e2_2_539: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1678f7f4e2_2_544: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54" name="Google Shape;654;g21678f7f4e2_2_544: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1678f7f4e2_2_549: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60" name="Google Shape;660;g21678f7f4e2_2_549: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1678f7f4e2_2_554: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66" name="Google Shape;666;g21678f7f4e2_2_554: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1678f7f4e2_2_559: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72" name="Google Shape;672;g21678f7f4e2_2_559: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1678f7f4e2_2_564: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78" name="Google Shape;678;g21678f7f4e2_2_564: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1678f7f4e2_2_115: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176" name="Google Shape;176;g21678f7f4e2_2_115: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1678f7f4e2_2_569: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84" name="Google Shape;684;g21678f7f4e2_2_569: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1678f7f4e2_2_574: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90" name="Google Shape;690;g21678f7f4e2_2_574: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1678f7f4e2_2_579: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696" name="Google Shape;696;g21678f7f4e2_2_579: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1678f7f4e2_2_584: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702" name="Google Shape;702;g21678f7f4e2_2_584: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1678f7f4e2_2_589: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708" name="Google Shape;708;g21678f7f4e2_2_589: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1678f7f4e2_2_594: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714" name="Google Shape;714;g21678f7f4e2_2_594: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1678f7f4e2_2_599: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720" name="Google Shape;720;g21678f7f4e2_2_599: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1678f7f4e2_2_604: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726" name="Google Shape;726;g21678f7f4e2_2_604: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1678f7f4e2_2_613: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736" name="Google Shape;736;g21678f7f4e2_2_613: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1678f7f4e2_2_621: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745" name="Google Shape;745;g21678f7f4e2_2_621: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1678f7f4e2_2_125: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187" name="Google Shape;187;g21678f7f4e2_2_125: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1678f7f4e2_2_629: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754" name="Google Shape;754;g21678f7f4e2_2_629: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1678f7f4e2_2_636: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762" name="Google Shape;762;g21678f7f4e2_2_636: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1678f7f4e2_2_641: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8" name="Google Shape;768;g21678f7f4e2_2_641:notes"/>
          <p:cNvSpPr txBox="1"/>
          <p:nvPr>
            <p:ph idx="1" type="body"/>
          </p:nvPr>
        </p:nvSpPr>
        <p:spPr>
          <a:xfrm>
            <a:off x="685800" y="4343400"/>
            <a:ext cx="5486400" cy="4114800"/>
          </a:xfrm>
          <a:prstGeom prst="rect">
            <a:avLst/>
          </a:prstGeom>
          <a:noFill/>
          <a:ln>
            <a:noFill/>
          </a:ln>
        </p:spPr>
        <p:txBody>
          <a:bodyPr anchorCtr="0" anchor="t" bIns="45600" lIns="91250" spcFirstLastPara="1" rIns="91250" wrap="square" tIns="45600">
            <a:noAutofit/>
          </a:bodyPr>
          <a:lstStyle/>
          <a:p>
            <a:pPr indent="-330200" lvl="0" marL="330200" rtl="0" algn="just">
              <a:lnSpc>
                <a:spcPct val="115000"/>
              </a:lnSpc>
              <a:spcBef>
                <a:spcPts val="0"/>
              </a:spcBef>
              <a:spcAft>
                <a:spcPts val="0"/>
              </a:spcAft>
              <a:buClr>
                <a:schemeClr val="dk1"/>
              </a:buClr>
              <a:buSzPts val="1200"/>
              <a:buFont typeface="Noto Sans Symbols"/>
              <a:buChar char="∙"/>
            </a:pPr>
            <a:r>
              <a:rPr lang="en" sz="1400">
                <a:latin typeface="Times New Roman"/>
                <a:ea typeface="Times New Roman"/>
                <a:cs typeface="Times New Roman"/>
                <a:sym typeface="Times New Roman"/>
              </a:rPr>
              <a:t>I acknowledge with respect the Lkwungen-speaking peoples on whose traditional territory the university stands and the Songhees, Esquimalt and </a:t>
            </a:r>
            <a:r>
              <a:rPr lang="en" sz="1400" u="sng">
                <a:latin typeface="Times New Roman"/>
                <a:ea typeface="Times New Roman"/>
                <a:cs typeface="Times New Roman"/>
                <a:sym typeface="Times New Roman"/>
              </a:rPr>
              <a:t>W</a:t>
            </a:r>
            <a:r>
              <a:rPr lang="en" sz="1400">
                <a:latin typeface="Times New Roman"/>
                <a:ea typeface="Times New Roman"/>
                <a:cs typeface="Times New Roman"/>
                <a:sym typeface="Times New Roman"/>
              </a:rPr>
              <a:t>SÁNEĆ peoples whose historical relationships with the land continue to this day.</a:t>
            </a:r>
            <a:endParaRPr sz="1000"/>
          </a:p>
          <a:p>
            <a:pPr indent="0" lvl="0" marL="444500" rtl="0" algn="just">
              <a:lnSpc>
                <a:spcPct val="115000"/>
              </a:lnSpc>
              <a:spcBef>
                <a:spcPts val="0"/>
              </a:spcBef>
              <a:spcAft>
                <a:spcPts val="0"/>
              </a:spcAft>
              <a:buNone/>
            </a:pPr>
            <a:r>
              <a:rPr lang="en" sz="1400">
                <a:latin typeface="Times New Roman"/>
                <a:ea typeface="Times New Roman"/>
                <a:cs typeface="Times New Roman"/>
                <a:sym typeface="Times New Roman"/>
              </a:rPr>
              <a:t> </a:t>
            </a:r>
            <a:endParaRPr sz="1000"/>
          </a:p>
          <a:p>
            <a:pPr indent="-330200" lvl="0" marL="330200" rtl="0" algn="just">
              <a:lnSpc>
                <a:spcPct val="115000"/>
              </a:lnSpc>
              <a:spcBef>
                <a:spcPts val="0"/>
              </a:spcBef>
              <a:spcAft>
                <a:spcPts val="0"/>
              </a:spcAft>
              <a:buClr>
                <a:schemeClr val="dk1"/>
              </a:buClr>
              <a:buSzPts val="1200"/>
              <a:buFont typeface="Noto Sans Symbols"/>
              <a:buChar char="∙"/>
            </a:pPr>
            <a:r>
              <a:rPr lang="en" sz="1400">
                <a:latin typeface="Times New Roman"/>
                <a:ea typeface="Times New Roman"/>
                <a:cs typeface="Times New Roman"/>
                <a:sym typeface="Times New Roman"/>
              </a:rPr>
              <a:t>Thank you to the Committee: Co-supervisors Dr. Holly Tuokko (Psychology) and Dr. Warwick Dobson (Applied Theatre); Dr. Michael Hayes (Social Dimensions of Health); and External Examiner – David Barnet.</a:t>
            </a:r>
            <a:endParaRPr sz="1000"/>
          </a:p>
          <a:p>
            <a:pPr indent="0" lvl="0" marL="444500" rtl="0" algn="l">
              <a:lnSpc>
                <a:spcPct val="115000"/>
              </a:lnSpc>
              <a:spcBef>
                <a:spcPts val="0"/>
              </a:spcBef>
              <a:spcAft>
                <a:spcPts val="0"/>
              </a:spcAft>
              <a:buNone/>
            </a:pPr>
            <a:r>
              <a:rPr lang="en" sz="1400">
                <a:latin typeface="Times New Roman"/>
                <a:ea typeface="Times New Roman"/>
                <a:cs typeface="Times New Roman"/>
                <a:sym typeface="Times New Roman"/>
              </a:rPr>
              <a:t> </a:t>
            </a:r>
            <a:endParaRPr sz="1000"/>
          </a:p>
          <a:p>
            <a:pPr indent="-330200" lvl="0" marL="330200" rtl="0" algn="just">
              <a:lnSpc>
                <a:spcPct val="115000"/>
              </a:lnSpc>
              <a:spcBef>
                <a:spcPts val="0"/>
              </a:spcBef>
              <a:spcAft>
                <a:spcPts val="0"/>
              </a:spcAft>
              <a:buClr>
                <a:schemeClr val="dk1"/>
              </a:buClr>
              <a:buSzPts val="1200"/>
              <a:buFont typeface="Noto Sans Symbols"/>
              <a:buChar char="∙"/>
            </a:pPr>
            <a:r>
              <a:rPr lang="en" sz="1400">
                <a:latin typeface="Times New Roman"/>
                <a:ea typeface="Times New Roman"/>
                <a:cs typeface="Times New Roman"/>
                <a:sym typeface="Times New Roman"/>
              </a:rPr>
              <a:t>I wish to express a heart-felt thank-you to all who have come before and paved the way. I am immensely grateful to all who have supported and guided my educational path.</a:t>
            </a:r>
            <a:endParaRPr sz="1000"/>
          </a:p>
          <a:p>
            <a:pPr indent="0" lvl="0" marL="0" rtl="0" algn="l">
              <a:spcBef>
                <a:spcPts val="1000"/>
              </a:spcBef>
              <a:spcAft>
                <a:spcPts val="0"/>
              </a:spcAft>
              <a:buNone/>
            </a:pPr>
            <a:r>
              <a:t/>
            </a:r>
            <a:endParaRPr sz="1400"/>
          </a:p>
        </p:txBody>
      </p:sp>
      <p:sp>
        <p:nvSpPr>
          <p:cNvPr id="769" name="Google Shape;769;g21678f7f4e2_2_641:notes"/>
          <p:cNvSpPr txBox="1"/>
          <p:nvPr>
            <p:ph idx="12" type="sldNum"/>
          </p:nvPr>
        </p:nvSpPr>
        <p:spPr>
          <a:xfrm>
            <a:off x="3884613" y="8685213"/>
            <a:ext cx="2971800" cy="457200"/>
          </a:xfrm>
          <a:prstGeom prst="rect">
            <a:avLst/>
          </a:prstGeom>
          <a:noFill/>
          <a:ln>
            <a:noFill/>
          </a:ln>
        </p:spPr>
        <p:txBody>
          <a:bodyPr anchorCtr="0" anchor="b" bIns="45600" lIns="91250" spcFirstLastPara="1" rIns="91250" wrap="square" tIns="4560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1678f7f4e2_2_648: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776" name="Google Shape;776;g21678f7f4e2_2_648: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1678f7f4e2_2_654: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783" name="Google Shape;783;g21678f7f4e2_2_654: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1678f7f4e2_2_660: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g21678f7f4e2_2_660:notes"/>
          <p:cNvSpPr txBox="1"/>
          <p:nvPr>
            <p:ph idx="1" type="body"/>
          </p:nvPr>
        </p:nvSpPr>
        <p:spPr>
          <a:xfrm>
            <a:off x="685800" y="4343400"/>
            <a:ext cx="5486400" cy="4114800"/>
          </a:xfrm>
          <a:prstGeom prst="rect">
            <a:avLst/>
          </a:prstGeom>
          <a:noFill/>
          <a:ln>
            <a:noFill/>
          </a:ln>
        </p:spPr>
        <p:txBody>
          <a:bodyPr anchorCtr="0" anchor="t" bIns="45600" lIns="91250" spcFirstLastPara="1" rIns="91250" wrap="square" tIns="45600">
            <a:noAutofit/>
          </a:bodyPr>
          <a:lstStyle/>
          <a:p>
            <a:pPr indent="0" lvl="0" marL="0" rtl="0" algn="l">
              <a:spcBef>
                <a:spcPts val="0"/>
              </a:spcBef>
              <a:spcAft>
                <a:spcPts val="0"/>
              </a:spcAft>
              <a:buNone/>
            </a:pPr>
            <a:r>
              <a:t/>
            </a:r>
            <a:endParaRPr sz="1400"/>
          </a:p>
        </p:txBody>
      </p:sp>
      <p:sp>
        <p:nvSpPr>
          <p:cNvPr id="791" name="Google Shape;791;g21678f7f4e2_2_660:notes"/>
          <p:cNvSpPr txBox="1"/>
          <p:nvPr>
            <p:ph idx="12" type="sldNum"/>
          </p:nvPr>
        </p:nvSpPr>
        <p:spPr>
          <a:xfrm>
            <a:off x="3884613" y="8685213"/>
            <a:ext cx="2971800" cy="457200"/>
          </a:xfrm>
          <a:prstGeom prst="rect">
            <a:avLst/>
          </a:prstGeom>
          <a:noFill/>
          <a:ln>
            <a:noFill/>
          </a:ln>
        </p:spPr>
        <p:txBody>
          <a:bodyPr anchorCtr="0" anchor="b" bIns="45600" lIns="91250" spcFirstLastPara="1" rIns="91250" wrap="square" tIns="45600">
            <a:noAutofit/>
          </a:bodyPr>
          <a:lstStyle/>
          <a:p>
            <a:pPr indent="0" lvl="0" marL="0" rtl="0" algn="r">
              <a:spcBef>
                <a:spcPts val="0"/>
              </a:spcBef>
              <a:spcAft>
                <a:spcPts val="0"/>
              </a:spcAft>
              <a:buNone/>
            </a:pPr>
            <a:fld id="{00000000-1234-1234-1234-123412341234}" type="slidenum">
              <a:rPr lang="en" sz="1400"/>
              <a:t>‹#›</a:t>
            </a:fld>
            <a:endParaRPr sz="1400"/>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1678f7f4e2_2_667: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798" name="Google Shape;798;g21678f7f4e2_2_667: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1678f7f4e2_2_673: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805" name="Google Shape;805;g21678f7f4e2_2_673: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1678f7f4e2_2_679: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812" name="Google Shape;812;g21678f7f4e2_2_679: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1678f7f4e2_2_685: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819" name="Google Shape;819;g21678f7f4e2_2_685: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1678f7f4e2_2_137: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00" name="Google Shape;200;g21678f7f4e2_2_137: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1678f7f4e2_2_691: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826" name="Google Shape;826;g21678f7f4e2_2_691: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1678f7f4e2_2_699: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835" name="Google Shape;835;g21678f7f4e2_2_699: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1678f7f4e2_2_706: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843" name="Google Shape;843;g21678f7f4e2_2_706: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1678f7f4e2_2_713: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851" name="Google Shape;851;g21678f7f4e2_2_713: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1678f7f4e2_2_144:notes"/>
          <p:cNvSpPr txBox="1"/>
          <p:nvPr>
            <p:ph idx="1" type="body"/>
          </p:nvPr>
        </p:nvSpPr>
        <p:spPr>
          <a:xfrm>
            <a:off x="685800" y="4343400"/>
            <a:ext cx="5486400" cy="4114800"/>
          </a:xfrm>
          <a:prstGeom prst="rect">
            <a:avLst/>
          </a:prstGeom>
        </p:spPr>
        <p:txBody>
          <a:bodyPr anchorCtr="0" anchor="t" bIns="88525" lIns="88525" spcFirstLastPara="1" rIns="88525" wrap="square" tIns="88525">
            <a:noAutofit/>
          </a:bodyPr>
          <a:lstStyle/>
          <a:p>
            <a:pPr indent="0" lvl="0" marL="0" rtl="0" algn="l">
              <a:spcBef>
                <a:spcPts val="0"/>
              </a:spcBef>
              <a:spcAft>
                <a:spcPts val="0"/>
              </a:spcAft>
              <a:buNone/>
            </a:pPr>
            <a:r>
              <a:t/>
            </a:r>
            <a:endParaRPr/>
          </a:p>
        </p:txBody>
      </p:sp>
      <p:sp>
        <p:nvSpPr>
          <p:cNvPr id="208" name="Google Shape;208;g21678f7f4e2_2_144:notes"/>
          <p:cNvSpPr/>
          <p:nvPr>
            <p:ph idx="2" type="sldImg"/>
          </p:nvPr>
        </p:nvSpPr>
        <p:spPr>
          <a:xfrm>
            <a:off x="408251" y="686496"/>
            <a:ext cx="6041498" cy="342784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4"/>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 name="Google Shape;59;p1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5"/>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 name="Shape 68"/>
        <p:cNvGrpSpPr/>
        <p:nvPr/>
      </p:nvGrpSpPr>
      <p:grpSpPr>
        <a:xfrm>
          <a:off x="0" y="0"/>
          <a:ext cx="0" cy="0"/>
          <a:chOff x="0" y="0"/>
          <a:chExt cx="0" cy="0"/>
        </a:xfrm>
      </p:grpSpPr>
      <p:sp>
        <p:nvSpPr>
          <p:cNvPr id="69" name="Google Shape;69;p1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6"/>
          <p:cNvSpPr txBox="1"/>
          <p:nvPr>
            <p:ph idx="1" type="body"/>
          </p:nvPr>
        </p:nvSpPr>
        <p:spPr>
          <a:xfrm>
            <a:off x="457200" y="1200150"/>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1" name="Google Shape;71;p16"/>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2" name="Google Shape;72;p1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sp>
        <p:nvSpPr>
          <p:cNvPr id="76" name="Google Shape;76;p17"/>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7"/>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8" name="Google Shape;78;p1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8"/>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4" name="Google Shape;84;p18"/>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85" name="Google Shape;85;p18"/>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6" name="Google Shape;86;p18"/>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87" name="Google Shape;87;p1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457200" y="204788"/>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21"/>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02" name="Google Shape;102;p21"/>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03" name="Google Shape;103;p2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2"/>
          <p:cNvSpPr/>
          <p:nvPr>
            <p:ph idx="2" type="pic"/>
          </p:nvPr>
        </p:nvSpPr>
        <p:spPr>
          <a:xfrm>
            <a:off x="1792288" y="459581"/>
            <a:ext cx="5486400" cy="3086100"/>
          </a:xfrm>
          <a:prstGeom prst="rect">
            <a:avLst/>
          </a:prstGeom>
          <a:noFill/>
          <a:ln>
            <a:noFill/>
          </a:ln>
        </p:spPr>
      </p:sp>
      <p:sp>
        <p:nvSpPr>
          <p:cNvPr id="109" name="Google Shape;109;p22"/>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10" name="Google Shape;110;p2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3"/>
          <p:cNvSpPr txBox="1"/>
          <p:nvPr>
            <p:ph idx="1" type="body"/>
          </p:nvPr>
        </p:nvSpPr>
        <p:spPr>
          <a:xfrm rot="5400000">
            <a:off x="2874764" y="-1217414"/>
            <a:ext cx="339447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6" name="Google Shape;116;p2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463778" y="1371600"/>
            <a:ext cx="4388644"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24"/>
          <p:cNvSpPr txBox="1"/>
          <p:nvPr>
            <p:ph idx="1" type="body"/>
          </p:nvPr>
        </p:nvSpPr>
        <p:spPr>
          <a:xfrm rot="5400000">
            <a:off x="1272778" y="-609600"/>
            <a:ext cx="4388644"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2" name="Google Shape;122;p2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hyperlink" Target="https://www.cnn.com/2020/11/24/us/purdue-pharma-oxycontin-guilty-plea/index.html" TargetMode="External"/><Relationship Id="rId4" Type="http://schemas.openxmlformats.org/officeDocument/2006/relationships/hyperlink" Target="https://www.justice.gov/opa/pr/opioid-manufacturer-purdue-pharma-pleads-guilty-fraud-and-kickback-conspiracies" TargetMode="External"/><Relationship Id="rId5" Type="http://schemas.openxmlformats.org/officeDocument/2006/relationships/hyperlink" Target="https://www.forbes.com/sites/siladityaray/2020/10/21/oxycontin-maker-purdue-pharma-reaches-8-billion-settlement-in-opioid-crisis-probe/?sh=2e80957f1e20" TargetMode="External"/><Relationship Id="rId6" Type="http://schemas.openxmlformats.org/officeDocument/2006/relationships/hyperlink" Target="https://www.washingtonpost.com/health/purdue-pharma-in-talks-over-multibillion-dollar-deal-to-settle-more-than-2000-opioid-lawsuits/2019/08/27/7cf50ed4-c914-11e9-be05-f76ac4ec618c_story.html" TargetMode="External"/><Relationship Id="rId7"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1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4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2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hyperlink" Target="http://www.artsandhealth.org/about-us.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hyperlink" Target="http://www.artshealthandwellbeing.org.uk/"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hyperlink" Target="http://www.artshealthnetwork.ca/"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5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hyperlink" Target="https://arts.ufl.edu/academics/center-for-arts-in-medicin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24.jpg"/><Relationship Id="rId4" Type="http://schemas.openxmlformats.org/officeDocument/2006/relationships/image" Target="../media/image29.jpg"/><Relationship Id="rId5" Type="http://schemas.openxmlformats.org/officeDocument/2006/relationships/image" Target="../media/image28.jpg"/><Relationship Id="rId6" Type="http://schemas.openxmlformats.org/officeDocument/2006/relationships/image" Target="../media/image31.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37.jpg"/><Relationship Id="rId4" Type="http://schemas.openxmlformats.org/officeDocument/2006/relationships/image" Target="../media/image36.jpg"/><Relationship Id="rId5" Type="http://schemas.openxmlformats.org/officeDocument/2006/relationships/image" Target="../media/image5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33.jpg"/><Relationship Id="rId4" Type="http://schemas.openxmlformats.org/officeDocument/2006/relationships/image" Target="../media/image26.jpg"/><Relationship Id="rId5" Type="http://schemas.openxmlformats.org/officeDocument/2006/relationships/image" Target="../media/image3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42.jpg"/><Relationship Id="rId4" Type="http://schemas.openxmlformats.org/officeDocument/2006/relationships/image" Target="../media/image43.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54.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47.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35.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34.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45.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40.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58.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5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48.jpg"/><Relationship Id="rId4" Type="http://schemas.openxmlformats.org/officeDocument/2006/relationships/image" Target="../media/image55.jpg"/><Relationship Id="rId5" Type="http://schemas.openxmlformats.org/officeDocument/2006/relationships/image" Target="../media/image53.jpg"/><Relationship Id="rId6" Type="http://schemas.openxmlformats.org/officeDocument/2006/relationships/image" Target="../media/image49.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46.jpg"/><Relationship Id="rId4" Type="http://schemas.openxmlformats.org/officeDocument/2006/relationships/image" Target="../media/image57.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50.jpg"/><Relationship Id="rId4" Type="http://schemas.openxmlformats.org/officeDocument/2006/relationships/image" Target="../media/image52.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30" name="Google Shape;130;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4"/>
          <p:cNvSpPr/>
          <p:nvPr/>
        </p:nvSpPr>
        <p:spPr>
          <a:xfrm>
            <a:off x="0" y="0"/>
            <a:ext cx="9144000" cy="5143500"/>
          </a:xfrm>
          <a:prstGeom prst="rect">
            <a:avLst/>
          </a:prstGeom>
          <a:solidFill>
            <a:srgbClr val="EAF1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22" name="Google Shape;222;p34"/>
          <p:cNvGrpSpPr/>
          <p:nvPr/>
        </p:nvGrpSpPr>
        <p:grpSpPr>
          <a:xfrm>
            <a:off x="0" y="0"/>
            <a:ext cx="5600700" cy="5143500"/>
            <a:chOff x="7467600" y="0"/>
            <a:chExt cx="4724400" cy="6858000"/>
          </a:xfrm>
        </p:grpSpPr>
        <p:sp>
          <p:nvSpPr>
            <p:cNvPr id="223" name="Google Shape;223;p34"/>
            <p:cNvSpPr/>
            <p:nvPr/>
          </p:nvSpPr>
          <p:spPr>
            <a:xfrm>
              <a:off x="7467600" y="0"/>
              <a:ext cx="4724400" cy="6858000"/>
            </a:xfrm>
            <a:prstGeom prst="rect">
              <a:avLst/>
            </a:prstGeom>
            <a:solidFill>
              <a:schemeClr val="accent5">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4" name="Google Shape;224;p34"/>
            <p:cNvSpPr/>
            <p:nvPr/>
          </p:nvSpPr>
          <p:spPr>
            <a:xfrm>
              <a:off x="7467600" y="0"/>
              <a:ext cx="4724400" cy="6858000"/>
            </a:xfrm>
            <a:prstGeom prst="rect">
              <a:avLst/>
            </a:prstGeom>
            <a:solidFill>
              <a:srgbClr val="FDE9D8">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25" name="Google Shape;225;p34"/>
          <p:cNvSpPr/>
          <p:nvPr/>
        </p:nvSpPr>
        <p:spPr>
          <a:xfrm>
            <a:off x="-1" y="0"/>
            <a:ext cx="5527276" cy="5143500"/>
          </a:xfrm>
          <a:custGeom>
            <a:rect b="b" l="l" r="r" t="t"/>
            <a:pathLst>
              <a:path extrusionOk="0" h="6858000" w="7369701">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rgbClr val="EAF1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6" name="Google Shape;226;p34"/>
          <p:cNvSpPr/>
          <p:nvPr/>
        </p:nvSpPr>
        <p:spPr>
          <a:xfrm>
            <a:off x="342900" y="742950"/>
            <a:ext cx="8458200" cy="3657600"/>
          </a:xfrm>
          <a:prstGeom prst="rect">
            <a:avLst/>
          </a:prstGeom>
          <a:solidFill>
            <a:schemeClr val="lt1"/>
          </a:solidFill>
          <a:ln>
            <a:noFill/>
          </a:ln>
          <a:effectLst>
            <a:outerShdw blurRad="317500" rotWithShape="0" algn="ctr">
              <a:schemeClr val="dk1">
                <a:alpha val="24705"/>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27" name="Google Shape;227;p34"/>
          <p:cNvSpPr txBox="1"/>
          <p:nvPr>
            <p:ph type="title"/>
          </p:nvPr>
        </p:nvSpPr>
        <p:spPr>
          <a:xfrm>
            <a:off x="539552" y="1257300"/>
            <a:ext cx="3175198" cy="271462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2400"/>
              <a:buFont typeface="Calibri"/>
              <a:buNone/>
            </a:pPr>
            <a:r>
              <a:rPr b="1" lang="en" sz="2400"/>
              <a:t>Tort Law</a:t>
            </a:r>
            <a:endParaRPr b="1" sz="2400"/>
          </a:p>
        </p:txBody>
      </p:sp>
      <p:sp>
        <p:nvSpPr>
          <p:cNvPr id="228" name="Google Shape;228;p34"/>
          <p:cNvSpPr txBox="1"/>
          <p:nvPr>
            <p:ph idx="1" type="body"/>
          </p:nvPr>
        </p:nvSpPr>
        <p:spPr>
          <a:xfrm>
            <a:off x="3886204" y="951570"/>
            <a:ext cx="4229097" cy="340237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800"/>
              <a:buChar char="•"/>
            </a:pPr>
            <a:r>
              <a:rPr lang="en" sz="1800">
                <a:solidFill>
                  <a:schemeClr val="dk1"/>
                </a:solidFill>
              </a:rPr>
              <a:t>Tort</a:t>
            </a:r>
            <a:r>
              <a:rPr b="1" lang="en" sz="1800">
                <a:solidFill>
                  <a:schemeClr val="dk1"/>
                </a:solidFill>
              </a:rPr>
              <a:t> </a:t>
            </a:r>
            <a:r>
              <a:rPr lang="en" sz="1800">
                <a:solidFill>
                  <a:schemeClr val="dk1"/>
                </a:solidFill>
              </a:rPr>
              <a:t>law </a:t>
            </a:r>
            <a:r>
              <a:rPr b="1" lang="en" sz="1800">
                <a:solidFill>
                  <a:schemeClr val="dk1"/>
                </a:solidFill>
              </a:rPr>
              <a:t>covers wrongful acts, intended or not, that  result in harm or damage to another person or another person’s property</a:t>
            </a:r>
            <a:r>
              <a:rPr lang="en" sz="1800">
                <a:solidFill>
                  <a:schemeClr val="dk1"/>
                </a:solidFill>
              </a:rPr>
              <a:t>.</a:t>
            </a:r>
            <a:endParaRPr/>
          </a:p>
          <a:p>
            <a:pPr indent="0" lvl="0" marL="0" rtl="0" algn="l">
              <a:spcBef>
                <a:spcPts val="360"/>
              </a:spcBef>
              <a:spcAft>
                <a:spcPts val="0"/>
              </a:spcAft>
              <a:buClr>
                <a:schemeClr val="dk1"/>
              </a:buClr>
              <a:buSzPts val="1800"/>
              <a:buNone/>
            </a:pPr>
            <a:r>
              <a:t/>
            </a:r>
            <a:endParaRPr sz="1800">
              <a:solidFill>
                <a:schemeClr val="dk1"/>
              </a:solidFill>
            </a:endParaRPr>
          </a:p>
          <a:p>
            <a:pPr indent="-342900" lvl="0" marL="342900" rtl="0" algn="l">
              <a:spcBef>
                <a:spcPts val="360"/>
              </a:spcBef>
              <a:spcAft>
                <a:spcPts val="0"/>
              </a:spcAft>
              <a:buClr>
                <a:schemeClr val="dk1"/>
              </a:buClr>
              <a:buSzPts val="1800"/>
              <a:buChar char="•"/>
            </a:pPr>
            <a:r>
              <a:rPr b="1" lang="en" sz="1800">
                <a:solidFill>
                  <a:schemeClr val="dk1"/>
                </a:solidFill>
              </a:rPr>
              <a:t>Health care professionals may be accused of a </a:t>
            </a:r>
            <a:r>
              <a:rPr b="1" i="1" lang="en" sz="1800">
                <a:solidFill>
                  <a:schemeClr val="dk1"/>
                </a:solidFill>
              </a:rPr>
              <a:t>tort </a:t>
            </a:r>
            <a:r>
              <a:rPr b="1" lang="en" sz="1800">
                <a:solidFill>
                  <a:schemeClr val="dk1"/>
                </a:solidFill>
              </a:rPr>
              <a:t>if a patient experiences physical or emotional injury</a:t>
            </a:r>
            <a:r>
              <a:rPr lang="en" sz="1800">
                <a:solidFill>
                  <a:schemeClr val="dk1"/>
                </a:solidFill>
              </a:rPr>
              <a:t> resulting from something the health care professional did, whether intentionally or unintentionally.</a:t>
            </a:r>
            <a:endParaRPr/>
          </a:p>
          <a:p>
            <a:pPr indent="0" lvl="0" marL="0" rtl="0" algn="l">
              <a:spcBef>
                <a:spcPts val="360"/>
              </a:spcBef>
              <a:spcAft>
                <a:spcPts val="0"/>
              </a:spcAft>
              <a:buClr>
                <a:schemeClr val="dk1"/>
              </a:buClr>
              <a:buSzPts val="1800"/>
              <a:buNone/>
            </a:pPr>
            <a:r>
              <a:t/>
            </a:r>
            <a:endParaRPr sz="1800">
              <a:solidFill>
                <a:schemeClr val="dk1"/>
              </a:solidFill>
            </a:endParaRPr>
          </a:p>
          <a:p>
            <a:pPr indent="-342900" lvl="0" marL="342900" rtl="0" algn="l">
              <a:spcBef>
                <a:spcPts val="360"/>
              </a:spcBef>
              <a:spcAft>
                <a:spcPts val="0"/>
              </a:spcAft>
              <a:buClr>
                <a:schemeClr val="dk1"/>
              </a:buClr>
              <a:buSzPts val="1800"/>
              <a:buChar char="•"/>
            </a:pPr>
            <a:r>
              <a:rPr lang="en" sz="1800">
                <a:solidFill>
                  <a:schemeClr val="dk1"/>
                </a:solidFill>
              </a:rPr>
              <a:t>Unintentional torts </a:t>
            </a:r>
            <a:r>
              <a:rPr b="1" lang="en" sz="1800">
                <a:solidFill>
                  <a:schemeClr val="dk1"/>
                </a:solidFill>
              </a:rPr>
              <a:t>may result from acts of outright negligence, misjudgment, or human error</a:t>
            </a:r>
            <a:r>
              <a:rPr lang="en" sz="1800">
                <a:solidFill>
                  <a:schemeClr val="dk1"/>
                </a:solidFill>
              </a:rPr>
              <a:t>.</a:t>
            </a:r>
            <a:endParaRPr/>
          </a:p>
          <a:p>
            <a:pPr indent="-228600" lvl="0" marL="342900" rtl="0" algn="l">
              <a:spcBef>
                <a:spcPts val="360"/>
              </a:spcBef>
              <a:spcAft>
                <a:spcPts val="0"/>
              </a:spcAft>
              <a:buClr>
                <a:schemeClr val="dk1"/>
              </a:buClr>
              <a:buSzPts val="1800"/>
              <a:buNone/>
            </a:pPr>
            <a:r>
              <a:t/>
            </a:r>
            <a:endParaRPr sz="1800">
              <a:solidFill>
                <a:schemeClr val="dk1"/>
              </a:solidFill>
            </a:endParaRPr>
          </a:p>
        </p:txBody>
      </p:sp>
      <p:pic>
        <p:nvPicPr>
          <p:cNvPr descr="Episode 1.1: What is Torts? And what Torts is not. - YouTube" id="229" name="Google Shape;229;p34"/>
          <p:cNvPicPr preferRelativeResize="0"/>
          <p:nvPr/>
        </p:nvPicPr>
        <p:blipFill rotWithShape="1">
          <a:blip r:embed="rId3">
            <a:alphaModFix/>
          </a:blip>
          <a:srcRect b="0" l="0" r="0" t="0"/>
          <a:stretch/>
        </p:blipFill>
        <p:spPr>
          <a:xfrm>
            <a:off x="685800" y="2371725"/>
            <a:ext cx="2857500" cy="1600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5"/>
          <p:cNvSpPr/>
          <p:nvPr/>
        </p:nvSpPr>
        <p:spPr>
          <a:xfrm>
            <a:off x="2" y="2"/>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5" name="Google Shape;235;p35"/>
          <p:cNvSpPr txBox="1"/>
          <p:nvPr>
            <p:ph type="title"/>
          </p:nvPr>
        </p:nvSpPr>
        <p:spPr>
          <a:xfrm>
            <a:off x="442170" y="642135"/>
            <a:ext cx="3420438" cy="57946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400"/>
              <a:buFont typeface="Calibri"/>
              <a:buNone/>
            </a:pPr>
            <a:r>
              <a:rPr b="1" lang="en" sz="2400"/>
              <a:t>Negligence</a:t>
            </a:r>
            <a:r>
              <a:rPr b="1" lang="en" sz="3600"/>
              <a:t> </a:t>
            </a:r>
            <a:endParaRPr/>
          </a:p>
        </p:txBody>
      </p:sp>
      <p:grpSp>
        <p:nvGrpSpPr>
          <p:cNvPr id="236" name="Google Shape;236;p35"/>
          <p:cNvGrpSpPr/>
          <p:nvPr/>
        </p:nvGrpSpPr>
        <p:grpSpPr>
          <a:xfrm>
            <a:off x="1" y="812613"/>
            <a:ext cx="266397" cy="505095"/>
            <a:chOff x="0" y="823811"/>
            <a:chExt cx="355196" cy="673460"/>
          </a:xfrm>
        </p:grpSpPr>
        <p:sp>
          <p:nvSpPr>
            <p:cNvPr id="237" name="Google Shape;237;p35"/>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38" name="Google Shape;238;p35"/>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39" name="Google Shape;239;p35"/>
          <p:cNvSpPr/>
          <p:nvPr/>
        </p:nvSpPr>
        <p:spPr>
          <a:xfrm flipH="1">
            <a:off x="498814" y="1567927"/>
            <a:ext cx="3223260" cy="2057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0" name="Google Shape;240;p35"/>
          <p:cNvSpPr txBox="1"/>
          <p:nvPr>
            <p:ph idx="1" type="body"/>
          </p:nvPr>
        </p:nvSpPr>
        <p:spPr>
          <a:xfrm>
            <a:off x="119507" y="1491630"/>
            <a:ext cx="4092453" cy="3564396"/>
          </a:xfrm>
          <a:prstGeom prst="rect">
            <a:avLst/>
          </a:prstGeom>
          <a:noFill/>
          <a:ln>
            <a:noFill/>
          </a:ln>
        </p:spPr>
        <p:txBody>
          <a:bodyPr anchorCtr="0" anchor="ctr" bIns="45700" lIns="91425" spcFirstLastPara="1" rIns="91425" wrap="square" tIns="45700">
            <a:noAutofit/>
          </a:bodyPr>
          <a:lstStyle/>
          <a:p>
            <a:pPr indent="-241300" lvl="0" marL="342900" rtl="0" algn="l">
              <a:spcBef>
                <a:spcPts val="0"/>
              </a:spcBef>
              <a:spcAft>
                <a:spcPts val="0"/>
              </a:spcAft>
              <a:buClr>
                <a:schemeClr val="dk1"/>
              </a:buClr>
              <a:buSzPts val="1600"/>
              <a:buNone/>
            </a:pPr>
            <a:r>
              <a:t/>
            </a:r>
            <a:endParaRPr i="1" sz="1600"/>
          </a:p>
          <a:p>
            <a:pPr indent="-342900" lvl="0" marL="342900" rtl="0" algn="l">
              <a:spcBef>
                <a:spcPts val="320"/>
              </a:spcBef>
              <a:spcAft>
                <a:spcPts val="0"/>
              </a:spcAft>
              <a:buClr>
                <a:schemeClr val="dk1"/>
              </a:buClr>
              <a:buSzPts val="1600"/>
              <a:buChar char="•"/>
            </a:pPr>
            <a:r>
              <a:rPr i="1" lang="en" sz="1600"/>
              <a:t>Negligence</a:t>
            </a:r>
            <a:r>
              <a:rPr lang="en" sz="1600"/>
              <a:t>, also referred to as </a:t>
            </a:r>
            <a:r>
              <a:rPr i="1" lang="en" sz="1600"/>
              <a:t>malpractice</a:t>
            </a:r>
            <a:r>
              <a:rPr lang="en" sz="1600"/>
              <a:t>, occurs </a:t>
            </a:r>
            <a:r>
              <a:rPr b="1" lang="en" sz="1600"/>
              <a:t>when a health care professional fails to meet the standards of care </a:t>
            </a:r>
            <a:r>
              <a:rPr lang="en" sz="1600"/>
              <a:t>of his or her profession.</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Negligence </a:t>
            </a:r>
            <a:r>
              <a:rPr b="1" lang="en" sz="1600"/>
              <a:t>can result from</a:t>
            </a:r>
            <a:r>
              <a:rPr lang="en" sz="1600"/>
              <a:t>	</a:t>
            </a:r>
            <a:endParaRPr/>
          </a:p>
          <a:p>
            <a:pPr indent="-285750" lvl="1" marL="742950" rtl="0" algn="l">
              <a:spcBef>
                <a:spcPts val="320"/>
              </a:spcBef>
              <a:spcAft>
                <a:spcPts val="0"/>
              </a:spcAft>
              <a:buClr>
                <a:schemeClr val="dk1"/>
              </a:buClr>
              <a:buSzPts val="1600"/>
              <a:buChar char="–"/>
            </a:pPr>
            <a:r>
              <a:rPr lang="en" sz="1600"/>
              <a:t>Forgetting to perform an action</a:t>
            </a:r>
            <a:endParaRPr/>
          </a:p>
          <a:p>
            <a:pPr indent="-285750" lvl="1" marL="742950" rtl="0" algn="l">
              <a:spcBef>
                <a:spcPts val="320"/>
              </a:spcBef>
              <a:spcAft>
                <a:spcPts val="0"/>
              </a:spcAft>
              <a:buClr>
                <a:schemeClr val="dk1"/>
              </a:buClr>
              <a:buSzPts val="1600"/>
              <a:buChar char="–"/>
            </a:pPr>
            <a:r>
              <a:rPr lang="en" sz="1600"/>
              <a:t>Not caring or confirming whether a particular action is performed</a:t>
            </a:r>
            <a:endParaRPr/>
          </a:p>
          <a:p>
            <a:pPr indent="-285750" lvl="1" marL="742950" rtl="0" algn="l">
              <a:spcBef>
                <a:spcPts val="320"/>
              </a:spcBef>
              <a:spcAft>
                <a:spcPts val="0"/>
              </a:spcAft>
              <a:buClr>
                <a:schemeClr val="dk1"/>
              </a:buClr>
              <a:buSzPts val="1600"/>
              <a:buChar char="–"/>
            </a:pPr>
            <a:r>
              <a:rPr lang="en" sz="1600"/>
              <a:t>Intentionally or unintentionally providing improper or substandard care</a:t>
            </a:r>
            <a:endParaRPr/>
          </a:p>
          <a:p>
            <a:pPr indent="-285750" lvl="1" marL="742950" rtl="0" algn="l">
              <a:spcBef>
                <a:spcPts val="320"/>
              </a:spcBef>
              <a:spcAft>
                <a:spcPts val="0"/>
              </a:spcAft>
              <a:buClr>
                <a:schemeClr val="dk1"/>
              </a:buClr>
              <a:buSzPts val="1600"/>
              <a:buChar char="–"/>
            </a:pPr>
            <a:r>
              <a:rPr lang="en" sz="1600"/>
              <a:t>Providing a patient with unclear instructions</a:t>
            </a:r>
            <a:endParaRPr/>
          </a:p>
          <a:p>
            <a:pPr indent="-285750" lvl="1" marL="742950" rtl="0" algn="l">
              <a:spcBef>
                <a:spcPts val="320"/>
              </a:spcBef>
              <a:spcAft>
                <a:spcPts val="0"/>
              </a:spcAft>
              <a:buClr>
                <a:schemeClr val="dk1"/>
              </a:buClr>
              <a:buSzPts val="1600"/>
              <a:buChar char="–"/>
            </a:pPr>
            <a:r>
              <a:rPr lang="en" sz="1600"/>
              <a:t>Failing to successfully instruct a patient in how to follow a treatment plan</a:t>
            </a:r>
            <a:endParaRPr/>
          </a:p>
          <a:p>
            <a:pPr indent="-241300" lvl="0" marL="342900" rtl="0" algn="l">
              <a:spcBef>
                <a:spcPts val="320"/>
              </a:spcBef>
              <a:spcAft>
                <a:spcPts val="0"/>
              </a:spcAft>
              <a:buClr>
                <a:schemeClr val="dk1"/>
              </a:buClr>
              <a:buSzPts val="1600"/>
              <a:buNone/>
            </a:pPr>
            <a:r>
              <a:t/>
            </a:r>
            <a:endParaRPr sz="1600"/>
          </a:p>
        </p:txBody>
      </p:sp>
      <p:sp>
        <p:nvSpPr>
          <p:cNvPr id="241" name="Google Shape;241;p35"/>
          <p:cNvSpPr/>
          <p:nvPr/>
        </p:nvSpPr>
        <p:spPr>
          <a:xfrm flipH="1">
            <a:off x="8023252" y="0"/>
            <a:ext cx="1120748" cy="5143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42" name="Google Shape;242;p35"/>
          <p:cNvSpPr/>
          <p:nvPr/>
        </p:nvSpPr>
        <p:spPr>
          <a:xfrm>
            <a:off x="4264358" y="385392"/>
            <a:ext cx="4507025" cy="437593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descr="Understanding Comparative Fault, Contributory Negligence and Joint &amp;  Several Liability" id="243" name="Google Shape;243;p35"/>
          <p:cNvPicPr preferRelativeResize="0"/>
          <p:nvPr/>
        </p:nvPicPr>
        <p:blipFill rotWithShape="1">
          <a:blip r:embed="rId3">
            <a:alphaModFix/>
          </a:blip>
          <a:srcRect b="2100" l="0" r="4" t="964"/>
          <a:stretch/>
        </p:blipFill>
        <p:spPr>
          <a:xfrm>
            <a:off x="4483342" y="599514"/>
            <a:ext cx="4069058" cy="39444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p:nvPr/>
        </p:nvSpPr>
        <p:spPr>
          <a:xfrm>
            <a:off x="2" y="2"/>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249" name="Google Shape;249;p36"/>
          <p:cNvGrpSpPr/>
          <p:nvPr/>
        </p:nvGrpSpPr>
        <p:grpSpPr>
          <a:xfrm rot="5400000">
            <a:off x="-1755330" y="1999637"/>
            <a:ext cx="4395038" cy="395784"/>
            <a:chOff x="6081624" y="1998368"/>
            <a:chExt cx="5613457" cy="782175"/>
          </a:xfrm>
        </p:grpSpPr>
        <p:sp>
          <p:nvSpPr>
            <p:cNvPr id="250" name="Google Shape;250;p36"/>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1" name="Google Shape;251;p36"/>
            <p:cNvSpPr/>
            <p:nvPr/>
          </p:nvSpPr>
          <p:spPr>
            <a:xfrm rot="10800000">
              <a:off x="6081624" y="1998844"/>
              <a:ext cx="5372968"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252" name="Google Shape;252;p36"/>
          <p:cNvSpPr/>
          <p:nvPr/>
        </p:nvSpPr>
        <p:spPr>
          <a:xfrm>
            <a:off x="434647" y="692189"/>
            <a:ext cx="8333797" cy="4095939"/>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3" name="Google Shape;253;p36"/>
          <p:cNvSpPr txBox="1"/>
          <p:nvPr>
            <p:ph type="title"/>
          </p:nvPr>
        </p:nvSpPr>
        <p:spPr>
          <a:xfrm>
            <a:off x="824570" y="627535"/>
            <a:ext cx="3532009" cy="486054"/>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Negligence</a:t>
            </a:r>
            <a:endParaRPr sz="2400"/>
          </a:p>
        </p:txBody>
      </p:sp>
      <p:sp>
        <p:nvSpPr>
          <p:cNvPr id="254" name="Google Shape;254;p36"/>
          <p:cNvSpPr/>
          <p:nvPr/>
        </p:nvSpPr>
        <p:spPr>
          <a:xfrm flipH="1">
            <a:off x="854914" y="1779128"/>
            <a:ext cx="3291840" cy="2057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55" name="Google Shape;255;p36"/>
          <p:cNvSpPr txBox="1"/>
          <p:nvPr>
            <p:ph idx="1" type="body"/>
          </p:nvPr>
        </p:nvSpPr>
        <p:spPr>
          <a:xfrm>
            <a:off x="442310" y="1599642"/>
            <a:ext cx="4345713" cy="3348372"/>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b="1" i="1" lang="en" sz="1600"/>
              <a:t>Professional misconduct </a:t>
            </a:r>
            <a:r>
              <a:rPr lang="en" sz="1600"/>
              <a:t>is behaviour or some act or omission that </a:t>
            </a:r>
            <a:r>
              <a:rPr b="1" lang="en" sz="1600"/>
              <a:t>falls short of what would be proper in the circumstances</a:t>
            </a:r>
            <a:r>
              <a:rPr lang="en" sz="1600"/>
              <a:t>, such as </a:t>
            </a:r>
            <a:endParaRPr sz="1600"/>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Deviating from a profession’s standards of practice</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Violating the boundaries of a professional–patient relationship</a:t>
            </a:r>
            <a:endParaRPr/>
          </a:p>
          <a:p>
            <a:pPr indent="0" lvl="0" marL="0" rtl="0" algn="l">
              <a:spcBef>
                <a:spcPts val="320"/>
              </a:spcBef>
              <a:spcAft>
                <a:spcPts val="0"/>
              </a:spcAft>
              <a:buClr>
                <a:schemeClr val="dk1"/>
              </a:buClr>
              <a:buSzPts val="1600"/>
              <a:buNone/>
            </a:pPr>
            <a:r>
              <a:t/>
            </a:r>
            <a:endParaRPr sz="1600"/>
          </a:p>
        </p:txBody>
      </p:sp>
      <p:pic>
        <p:nvPicPr>
          <p:cNvPr descr="Examples of Negligence: Criminal and Civil" id="256" name="Google Shape;256;p36"/>
          <p:cNvPicPr preferRelativeResize="0"/>
          <p:nvPr/>
        </p:nvPicPr>
        <p:blipFill rotWithShape="1">
          <a:blip r:embed="rId3">
            <a:alphaModFix/>
          </a:blip>
          <a:srcRect b="-1" l="2539" r="28109" t="0"/>
          <a:stretch/>
        </p:blipFill>
        <p:spPr>
          <a:xfrm>
            <a:off x="4903774" y="1037804"/>
            <a:ext cx="3696824" cy="35676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457200" y="87474"/>
            <a:ext cx="8229600" cy="48605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b="1" lang="en" sz="2400"/>
              <a:t>Who is Elizabeth Wettlaufer?</a:t>
            </a:r>
            <a:endParaRPr b="1" sz="2400"/>
          </a:p>
        </p:txBody>
      </p:sp>
      <p:sp>
        <p:nvSpPr>
          <p:cNvPr id="262" name="Google Shape;262;p37"/>
          <p:cNvSpPr txBox="1"/>
          <p:nvPr>
            <p:ph idx="1" type="body"/>
          </p:nvPr>
        </p:nvSpPr>
        <p:spPr>
          <a:xfrm>
            <a:off x="457200" y="681540"/>
            <a:ext cx="8229600" cy="432048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1600"/>
              <a:buChar char="•"/>
            </a:pPr>
            <a:r>
              <a:rPr lang="en" sz="1600"/>
              <a:t>Elizabeth Wettlaufer murdered 8 elderly patients, yet her crimes went unnoticed for a decade. </a:t>
            </a:r>
            <a:endParaRPr sz="1600"/>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 crimes began in 2007 and continued to 2016 when Wettlaufer finally confessed to police. Until then, her employers, police and Ontario's licensing body for nurses had no idea 8 patients had been murdered and 6 more poisoned —all with injections of massive doses of insulin.</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Warning signs about the nurse's conduct were repeatedly ignored. </a:t>
            </a:r>
            <a:endParaRPr sz="1600"/>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 public inquiry's first witness was the administrator at the Carressant Care long-term care facility in Woodstock, Ontario, where Wettlaufer since admitted to killing 7 of her 8 victims. She detailed at least nine separate occasions where Wettlaufer was suspended or admonished for making medication errors, abusing a patient and staff. It was revealed that the facility  had increasing concerns about Wettlaufer, and in 2012 threatened to report her to the College of Nurses of Ontario for a "fitness to practise" hearing that could have put an end to her career. However, the facility didn't follow through at that time.</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 College of Nurses of Ontario indicated that the facility had reported her termination to the licensing body in April 2014, shortly after she was fired, and was also provided with a list of her transgressions yet her licence was neither suspended nor revoked. She is now serving a life sentence.</a:t>
            </a:r>
            <a:endParaRPr/>
          </a:p>
          <a:p>
            <a:pPr indent="0" lvl="0" marL="0" rtl="0" algn="l">
              <a:spcBef>
                <a:spcPts val="280"/>
              </a:spcBef>
              <a:spcAft>
                <a:spcPts val="0"/>
              </a:spcAft>
              <a:buClr>
                <a:schemeClr val="dk1"/>
              </a:buClr>
              <a:buSzPts val="1400"/>
              <a:buNone/>
            </a:pPr>
            <a:r>
              <a:t/>
            </a:r>
            <a:endParaRPr sz="1400"/>
          </a:p>
          <a:p>
            <a:pPr indent="-254000" lvl="0" marL="342900" rtl="0" algn="l">
              <a:spcBef>
                <a:spcPts val="280"/>
              </a:spcBef>
              <a:spcAft>
                <a:spcPts val="0"/>
              </a:spcAft>
              <a:buClr>
                <a:schemeClr val="dk1"/>
              </a:buClr>
              <a:buSzPts val="1400"/>
              <a:buNone/>
            </a:pPr>
            <a:r>
              <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457200" y="205979"/>
            <a:ext cx="8229600" cy="42155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Wettlaufer inquiry </a:t>
            </a:r>
            <a:endParaRPr/>
          </a:p>
        </p:txBody>
      </p:sp>
      <p:pic>
        <p:nvPicPr>
          <p:cNvPr descr="A picture containing text, person, screenshot, crowd&#10;&#10;Description automatically generated" id="268" name="Google Shape;268;p38"/>
          <p:cNvPicPr preferRelativeResize="0"/>
          <p:nvPr>
            <p:ph idx="1" type="body"/>
          </p:nvPr>
        </p:nvPicPr>
        <p:blipFill rotWithShape="1">
          <a:blip r:embed="rId3">
            <a:alphaModFix/>
          </a:blip>
          <a:srcRect b="0" l="0" r="0" t="0"/>
          <a:stretch/>
        </p:blipFill>
        <p:spPr>
          <a:xfrm>
            <a:off x="1189757" y="1369219"/>
            <a:ext cx="2763987" cy="3263504"/>
          </a:xfrm>
          <a:prstGeom prst="rect">
            <a:avLst/>
          </a:prstGeom>
          <a:noFill/>
          <a:ln>
            <a:noFill/>
          </a:ln>
        </p:spPr>
      </p:pic>
      <p:sp>
        <p:nvSpPr>
          <p:cNvPr id="269" name="Google Shape;269;p38"/>
          <p:cNvSpPr txBox="1"/>
          <p:nvPr>
            <p:ph idx="2" type="body"/>
          </p:nvPr>
        </p:nvSpPr>
        <p:spPr>
          <a:xfrm>
            <a:off x="4648200" y="735546"/>
            <a:ext cx="4038600" cy="426647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1400"/>
              <a:buChar char="•"/>
            </a:pPr>
            <a:r>
              <a:rPr lang="en" sz="1400"/>
              <a:t>The inquiry made </a:t>
            </a:r>
            <a:r>
              <a:rPr b="1" lang="en" sz="1400"/>
              <a:t>91 recommendations on what needs to be done to prevent similar tragedies in the future</a:t>
            </a:r>
            <a:r>
              <a:rPr lang="en" sz="1400"/>
              <a:t>, including:</a:t>
            </a:r>
            <a:endParaRPr/>
          </a:p>
          <a:p>
            <a:pPr indent="-342900" lvl="0" marL="342900" rtl="0" algn="l">
              <a:spcBef>
                <a:spcPts val="280"/>
              </a:spcBef>
              <a:spcAft>
                <a:spcPts val="0"/>
              </a:spcAft>
              <a:buClr>
                <a:schemeClr val="dk1"/>
              </a:buClr>
              <a:buSzPts val="1400"/>
              <a:buChar char="•"/>
            </a:pPr>
            <a:r>
              <a:rPr lang="en" sz="1400"/>
              <a:t>Better training for administrators on how to screen, hire, manage and discipline staff;</a:t>
            </a:r>
            <a:endParaRPr/>
          </a:p>
          <a:p>
            <a:pPr indent="-342900" lvl="0" marL="342900" rtl="0" algn="l">
              <a:spcBef>
                <a:spcPts val="280"/>
              </a:spcBef>
              <a:spcAft>
                <a:spcPts val="0"/>
              </a:spcAft>
              <a:buClr>
                <a:schemeClr val="dk1"/>
              </a:buClr>
              <a:buSzPts val="1400"/>
              <a:buChar char="•"/>
            </a:pPr>
            <a:r>
              <a:rPr lang="en" sz="1400"/>
              <a:t>Bolstering the medication-administration system in long-term care homes;</a:t>
            </a:r>
            <a:endParaRPr/>
          </a:p>
          <a:p>
            <a:pPr indent="-342900" lvl="0" marL="342900" rtl="0" algn="l">
              <a:spcBef>
                <a:spcPts val="280"/>
              </a:spcBef>
              <a:spcAft>
                <a:spcPts val="0"/>
              </a:spcAft>
              <a:buClr>
                <a:schemeClr val="dk1"/>
              </a:buClr>
              <a:buSzPts val="1400"/>
              <a:buChar char="•"/>
            </a:pPr>
            <a:r>
              <a:rPr lang="en" sz="1400"/>
              <a:t>Expanding funding from the Ministry of Health and Long-Term Care;</a:t>
            </a:r>
            <a:endParaRPr/>
          </a:p>
          <a:p>
            <a:pPr indent="-342900" lvl="0" marL="342900" rtl="0" algn="l">
              <a:spcBef>
                <a:spcPts val="280"/>
              </a:spcBef>
              <a:spcAft>
                <a:spcPts val="0"/>
              </a:spcAft>
              <a:buClr>
                <a:schemeClr val="dk1"/>
              </a:buClr>
              <a:buSzPts val="1400"/>
              <a:buChar char="•"/>
            </a:pPr>
            <a:r>
              <a:rPr lang="en" sz="1400"/>
              <a:t>Conducting a study to determine adequate staffing levels in long-term care homes.</a:t>
            </a:r>
            <a:endParaRPr/>
          </a:p>
          <a:p>
            <a:pPr indent="-342900" lvl="0" marL="342900" rtl="0" algn="l">
              <a:spcBef>
                <a:spcPts val="280"/>
              </a:spcBef>
              <a:spcAft>
                <a:spcPts val="0"/>
              </a:spcAft>
              <a:buClr>
                <a:schemeClr val="dk1"/>
              </a:buClr>
              <a:buSzPts val="1400"/>
              <a:buChar char="•"/>
            </a:pPr>
            <a:r>
              <a:rPr lang="en" sz="1400"/>
              <a:t>Bolstering inspections, and giving priority to responding to “high-risk incidents” such as fatal medication errors;</a:t>
            </a:r>
            <a:endParaRPr/>
          </a:p>
          <a:p>
            <a:pPr indent="-342900" lvl="0" marL="342900" rtl="0" algn="l">
              <a:spcBef>
                <a:spcPts val="280"/>
              </a:spcBef>
              <a:spcAft>
                <a:spcPts val="0"/>
              </a:spcAft>
              <a:buClr>
                <a:schemeClr val="dk1"/>
              </a:buClr>
              <a:buSzPts val="1400"/>
              <a:buChar char="•"/>
            </a:pPr>
            <a:r>
              <a:rPr lang="en" sz="1400"/>
              <a:t>More clear reporting requirements for service providers and staff, both to the ministry and regulatory colleges and more robust investigations;</a:t>
            </a:r>
            <a:endParaRPr/>
          </a:p>
          <a:p>
            <a:pPr indent="-342900" lvl="0" marL="342900" rtl="0" algn="l">
              <a:spcBef>
                <a:spcPts val="280"/>
              </a:spcBef>
              <a:spcAft>
                <a:spcPts val="0"/>
              </a:spcAft>
              <a:buClr>
                <a:schemeClr val="dk1"/>
              </a:buClr>
              <a:buSzPts val="1400"/>
              <a:buChar char="•"/>
            </a:pPr>
            <a:r>
              <a:rPr lang="en" sz="1400"/>
              <a:t>Better death records, and more frequent autopsies of patients who die in long-term care;</a:t>
            </a:r>
            <a:endParaRPr/>
          </a:p>
          <a:p>
            <a:pPr indent="-342900" lvl="0" marL="342900" rtl="0" algn="l">
              <a:spcBef>
                <a:spcPts val="280"/>
              </a:spcBef>
              <a:spcAft>
                <a:spcPts val="0"/>
              </a:spcAft>
              <a:buClr>
                <a:schemeClr val="dk1"/>
              </a:buClr>
              <a:buSzPts val="1400"/>
              <a:buChar char="•"/>
            </a:pPr>
            <a:r>
              <a:rPr lang="en" sz="1400"/>
              <a:t>Building awareness of the “health-care serial-killer phenomenon”</a:t>
            </a:r>
            <a:endParaRPr/>
          </a:p>
          <a:p>
            <a:pPr indent="-241300" lvl="0" marL="342900" rtl="0" algn="l">
              <a:spcBef>
                <a:spcPts val="320"/>
              </a:spcBef>
              <a:spcAft>
                <a:spcPts val="0"/>
              </a:spcAft>
              <a:buClr>
                <a:schemeClr val="dk1"/>
              </a:buClr>
              <a:buSzPts val="1600"/>
              <a:buNone/>
            </a:pPr>
            <a:r>
              <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457200" y="205979"/>
            <a:ext cx="8229600" cy="42155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b="1" lang="en" sz="2400"/>
              <a:t>Who was Joyce Echaquan?</a:t>
            </a:r>
            <a:endParaRPr sz="2400"/>
          </a:p>
        </p:txBody>
      </p:sp>
      <p:sp>
        <p:nvSpPr>
          <p:cNvPr id="275" name="Google Shape;275;p39"/>
          <p:cNvSpPr txBox="1"/>
          <p:nvPr>
            <p:ph idx="1" type="body"/>
          </p:nvPr>
        </p:nvSpPr>
        <p:spPr>
          <a:xfrm>
            <a:off x="457200" y="735546"/>
            <a:ext cx="8229600" cy="432048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 sz="1600"/>
              <a:t>Joyce Echaquan was an Indigenous mother of seven who died in a Quebec hospital after filming, from her hospital bed, staff who were insulting her. </a:t>
            </a:r>
            <a:endParaRPr/>
          </a:p>
          <a:p>
            <a:pPr indent="-241300" lvl="0" marL="34290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She was in clear distress and pleading for help. </a:t>
            </a:r>
            <a:endParaRPr/>
          </a:p>
          <a:p>
            <a:pPr indent="-241300" lvl="0" marL="34290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Toward the end of the video, which was streamed live, two female hospital staff enter her room and are heard making degrading comments, including calling her stupid and saying she'd be better off dead.</a:t>
            </a:r>
            <a:endParaRPr/>
          </a:p>
          <a:p>
            <a:pPr indent="-241300" lvl="0" marL="34290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Echaquan wasn't properly supervised on the morning of Sept. 28, 2020 — the day of her livestream — after she was given powerful sedatives. She went into cardiac arrest later that day and died from pulmonary edema, an excess of fluid in the lungs. She could have been saved if she'd been more closely monitored. She had serious health problems, including severe cardiomyopathy, which had been treated since 2014.</a:t>
            </a:r>
            <a:endParaRPr sz="1600"/>
          </a:p>
          <a:p>
            <a:pPr indent="-241300" lvl="0" marL="34290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This is a tragic example of the systemic racism many Indigenous people face when accessing health services in Canada, advocates and patients say.</a:t>
            </a:r>
            <a:endParaRPr/>
          </a:p>
          <a:p>
            <a:pPr indent="-241300" lvl="0" marL="34290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 video has created widespread indignation, several inquiries and a lawsuit from Echaquan's family against the hospital where she died in Joliette, Que. </a:t>
            </a:r>
            <a:endParaRPr/>
          </a:p>
          <a:p>
            <a:pPr indent="-241300" lvl="0" marL="342900" rtl="0" algn="l">
              <a:spcBef>
                <a:spcPts val="320"/>
              </a:spcBef>
              <a:spcAft>
                <a:spcPts val="0"/>
              </a:spcAft>
              <a:buClr>
                <a:schemeClr val="dk1"/>
              </a:buClr>
              <a:buSzPts val="1600"/>
              <a:buNone/>
            </a:pPr>
            <a:r>
              <a:t/>
            </a:r>
            <a:endParaRPr sz="1600"/>
          </a:p>
          <a:p>
            <a:pPr indent="-241300" lvl="0" marL="34290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t/>
            </a:r>
            <a:endParaRPr sz="16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ph type="title"/>
          </p:nvPr>
        </p:nvSpPr>
        <p:spPr>
          <a:xfrm>
            <a:off x="457200" y="195486"/>
            <a:ext cx="8229600" cy="70207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200"/>
              <a:buFont typeface="Calibri"/>
              <a:buNone/>
            </a:pPr>
            <a:r>
              <a:rPr b="1" lang="en" sz="2200">
                <a:solidFill>
                  <a:schemeClr val="dk1"/>
                </a:solidFill>
                <a:latin typeface="Calibri"/>
                <a:ea typeface="Calibri"/>
                <a:cs typeface="Calibri"/>
                <a:sym typeface="Calibri"/>
              </a:rPr>
              <a:t>Joyce Echaquan's death highlights systemic racism in health care</a:t>
            </a:r>
            <a:br>
              <a:rPr lang="en" sz="2400">
                <a:solidFill>
                  <a:schemeClr val="dk1"/>
                </a:solidFill>
                <a:latin typeface="Calibri"/>
                <a:ea typeface="Calibri"/>
                <a:cs typeface="Calibri"/>
                <a:sym typeface="Calibri"/>
              </a:rPr>
            </a:br>
            <a:endParaRPr sz="2400">
              <a:solidFill>
                <a:schemeClr val="dk1"/>
              </a:solidFill>
              <a:latin typeface="Calibri"/>
              <a:ea typeface="Calibri"/>
              <a:cs typeface="Calibri"/>
              <a:sym typeface="Calibri"/>
            </a:endParaRPr>
          </a:p>
        </p:txBody>
      </p:sp>
      <p:pic>
        <p:nvPicPr>
          <p:cNvPr descr="A group of people wearing masks and holding a sign&#10;&#10;Description automatically generated with medium confidence" id="281" name="Google Shape;281;p40"/>
          <p:cNvPicPr preferRelativeResize="0"/>
          <p:nvPr>
            <p:ph idx="1" type="body"/>
          </p:nvPr>
        </p:nvPicPr>
        <p:blipFill rotWithShape="1">
          <a:blip r:embed="rId3">
            <a:alphaModFix/>
          </a:blip>
          <a:srcRect b="0" l="0" r="0" t="0"/>
          <a:stretch/>
        </p:blipFill>
        <p:spPr>
          <a:xfrm>
            <a:off x="630530" y="1369219"/>
            <a:ext cx="3882443" cy="3263504"/>
          </a:xfrm>
          <a:prstGeom prst="rect">
            <a:avLst/>
          </a:prstGeom>
          <a:noFill/>
          <a:ln>
            <a:noFill/>
          </a:ln>
        </p:spPr>
      </p:pic>
      <p:sp>
        <p:nvSpPr>
          <p:cNvPr id="282" name="Google Shape;282;p40"/>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rPr b="1" lang="en" sz="1800"/>
              <a:t>Recommendations: For the Quebec government</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 Recognize the existence of systemic racism within our institutions and make a commitment to contribute to its elimination.</a:t>
            </a:r>
            <a:endParaRPr/>
          </a:p>
          <a:p>
            <a:pPr indent="0" lvl="0" marL="0" rtl="0" algn="l">
              <a:spcBef>
                <a:spcPts val="360"/>
              </a:spcBef>
              <a:spcAft>
                <a:spcPts val="0"/>
              </a:spcAft>
              <a:buClr>
                <a:schemeClr val="dk1"/>
              </a:buClr>
              <a:buSzPts val="1800"/>
              <a:buNone/>
            </a:pPr>
            <a:r>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1"/>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Recommendations</a:t>
            </a:r>
            <a:endParaRPr/>
          </a:p>
        </p:txBody>
      </p:sp>
      <p:sp>
        <p:nvSpPr>
          <p:cNvPr id="288" name="Google Shape;288;p41"/>
          <p:cNvSpPr txBox="1"/>
          <p:nvPr>
            <p:ph idx="1" type="body"/>
          </p:nvPr>
        </p:nvSpPr>
        <p:spPr>
          <a:xfrm>
            <a:off x="457200" y="897564"/>
            <a:ext cx="4038600" cy="369705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None/>
            </a:pPr>
            <a:r>
              <a:rPr b="1" lang="en" sz="1200"/>
              <a:t>For the hospital in Joliette, Que., where Echaquan died</a:t>
            </a:r>
            <a:endParaRPr sz="1200"/>
          </a:p>
          <a:p>
            <a:pPr indent="0" lvl="0" marL="0" rtl="0" algn="l">
              <a:spcBef>
                <a:spcPts val="240"/>
              </a:spcBef>
              <a:spcAft>
                <a:spcPts val="0"/>
              </a:spcAft>
              <a:buClr>
                <a:schemeClr val="dk1"/>
              </a:buClr>
              <a:buSzPts val="1200"/>
              <a:buNone/>
            </a:pPr>
            <a:r>
              <a:t/>
            </a:r>
            <a:endParaRPr sz="1200"/>
          </a:p>
          <a:p>
            <a:pPr indent="-342900" lvl="0" marL="342900" rtl="0" algn="l">
              <a:spcBef>
                <a:spcPts val="240"/>
              </a:spcBef>
              <a:spcAft>
                <a:spcPts val="0"/>
              </a:spcAft>
              <a:buClr>
                <a:schemeClr val="dk1"/>
              </a:buClr>
              <a:buSzPts val="1200"/>
              <a:buChar char="•"/>
            </a:pPr>
            <a:r>
              <a:rPr lang="en" sz="1200"/>
              <a:t>-- Ensure the effective integration of the Atikamekw liaison officer into the hospital, in particular by involving them with care teams.</a:t>
            </a:r>
            <a:endParaRPr/>
          </a:p>
          <a:p>
            <a:pPr indent="0" lvl="0" marL="0" rtl="0" algn="l">
              <a:spcBef>
                <a:spcPts val="240"/>
              </a:spcBef>
              <a:spcAft>
                <a:spcPts val="0"/>
              </a:spcAft>
              <a:buClr>
                <a:schemeClr val="dk1"/>
              </a:buClr>
              <a:buSzPts val="1200"/>
              <a:buNone/>
            </a:pPr>
            <a:r>
              <a:t/>
            </a:r>
            <a:endParaRPr sz="1200"/>
          </a:p>
          <a:p>
            <a:pPr indent="-342900" lvl="0" marL="342900" rtl="0" algn="l">
              <a:spcBef>
                <a:spcPts val="240"/>
              </a:spcBef>
              <a:spcAft>
                <a:spcPts val="0"/>
              </a:spcAft>
              <a:buClr>
                <a:schemeClr val="dk1"/>
              </a:buClr>
              <a:buSzPts val="1200"/>
              <a:buChar char="•"/>
            </a:pPr>
            <a:r>
              <a:rPr lang="en" sz="1200"/>
              <a:t>-- Ensure notes in medical files reflect the reality of how patients are being cared for.</a:t>
            </a:r>
            <a:endParaRPr/>
          </a:p>
          <a:p>
            <a:pPr indent="0" lvl="0" marL="0" rtl="0" algn="l">
              <a:spcBef>
                <a:spcPts val="240"/>
              </a:spcBef>
              <a:spcAft>
                <a:spcPts val="0"/>
              </a:spcAft>
              <a:buClr>
                <a:schemeClr val="dk1"/>
              </a:buClr>
              <a:buSzPts val="1200"/>
              <a:buNone/>
            </a:pPr>
            <a:r>
              <a:t/>
            </a:r>
            <a:endParaRPr sz="1200"/>
          </a:p>
          <a:p>
            <a:pPr indent="-342900" lvl="0" marL="342900" rtl="0" algn="l">
              <a:spcBef>
                <a:spcPts val="240"/>
              </a:spcBef>
              <a:spcAft>
                <a:spcPts val="0"/>
              </a:spcAft>
              <a:buClr>
                <a:schemeClr val="dk1"/>
              </a:buClr>
              <a:buSzPts val="1200"/>
              <a:buChar char="•"/>
            </a:pPr>
            <a:r>
              <a:rPr lang="en" sz="1200"/>
              <a:t>-- Review the nurses-to-orderlies ratio based on standards recognized at the provincial level in order to provide safe services to the population.</a:t>
            </a:r>
            <a:endParaRPr/>
          </a:p>
          <a:p>
            <a:pPr indent="0" lvl="0" marL="0" rtl="0" algn="l">
              <a:spcBef>
                <a:spcPts val="240"/>
              </a:spcBef>
              <a:spcAft>
                <a:spcPts val="0"/>
              </a:spcAft>
              <a:buClr>
                <a:schemeClr val="dk1"/>
              </a:buClr>
              <a:buSzPts val="1200"/>
              <a:buNone/>
            </a:pPr>
            <a:r>
              <a:t/>
            </a:r>
            <a:endParaRPr sz="1200"/>
          </a:p>
          <a:p>
            <a:pPr indent="-342900" lvl="0" marL="342900" rtl="0" algn="l">
              <a:spcBef>
                <a:spcPts val="240"/>
              </a:spcBef>
              <a:spcAft>
                <a:spcPts val="0"/>
              </a:spcAft>
              <a:buClr>
                <a:schemeClr val="dk1"/>
              </a:buClr>
              <a:buSzPts val="1200"/>
              <a:buChar char="•"/>
            </a:pPr>
            <a:r>
              <a:rPr lang="en" sz="1200"/>
              <a:t>-- Maintain periodic training on the establishment's code of ethics, restraint measures, the monitoring of patients following a fall, and record management.</a:t>
            </a:r>
            <a:endParaRPr/>
          </a:p>
          <a:p>
            <a:pPr indent="0" lvl="0" marL="0" rtl="0" algn="l">
              <a:spcBef>
                <a:spcPts val="240"/>
              </a:spcBef>
              <a:spcAft>
                <a:spcPts val="0"/>
              </a:spcAft>
              <a:buClr>
                <a:schemeClr val="dk1"/>
              </a:buClr>
              <a:buSzPts val="1200"/>
              <a:buNone/>
            </a:pPr>
            <a:r>
              <a:t/>
            </a:r>
            <a:endParaRPr sz="1200"/>
          </a:p>
          <a:p>
            <a:pPr indent="-342900" lvl="0" marL="342900" rtl="0" algn="l">
              <a:spcBef>
                <a:spcPts val="240"/>
              </a:spcBef>
              <a:spcAft>
                <a:spcPts val="0"/>
              </a:spcAft>
              <a:buClr>
                <a:schemeClr val="dk1"/>
              </a:buClr>
              <a:buSzPts val="1200"/>
              <a:buChar char="•"/>
            </a:pPr>
            <a:r>
              <a:rPr lang="en" sz="1200"/>
              <a:t>-- Quickly set up training and activities for the inclusion of Indigenous culture that is coordinated with the community of Manawan.</a:t>
            </a:r>
            <a:endParaRPr/>
          </a:p>
          <a:p>
            <a:pPr indent="0" lvl="0" marL="0" rtl="0" algn="l">
              <a:spcBef>
                <a:spcPts val="240"/>
              </a:spcBef>
              <a:spcAft>
                <a:spcPts val="0"/>
              </a:spcAft>
              <a:buClr>
                <a:schemeClr val="dk1"/>
              </a:buClr>
              <a:buSzPts val="1200"/>
              <a:buNone/>
            </a:pPr>
            <a:r>
              <a:t/>
            </a:r>
            <a:endParaRPr sz="1200"/>
          </a:p>
          <a:p>
            <a:pPr indent="-342900" lvl="0" marL="342900" rtl="0" algn="l">
              <a:spcBef>
                <a:spcPts val="240"/>
              </a:spcBef>
              <a:spcAft>
                <a:spcPts val="0"/>
              </a:spcAft>
              <a:buClr>
                <a:schemeClr val="dk1"/>
              </a:buClr>
              <a:buSzPts val="1200"/>
              <a:buChar char="•"/>
            </a:pPr>
            <a:r>
              <a:rPr lang="en" sz="1200"/>
              <a:t>-- Improve the nurse/nursing assistant model and ensure that each has a clear understanding of their roles.</a:t>
            </a:r>
            <a:endParaRPr/>
          </a:p>
        </p:txBody>
      </p:sp>
      <p:sp>
        <p:nvSpPr>
          <p:cNvPr id="289" name="Google Shape;289;p41"/>
          <p:cNvSpPr txBox="1"/>
          <p:nvPr>
            <p:ph idx="2" type="body"/>
          </p:nvPr>
        </p:nvSpPr>
        <p:spPr>
          <a:xfrm>
            <a:off x="4648200" y="681540"/>
            <a:ext cx="4038600" cy="391308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200"/>
              <a:buNone/>
            </a:pPr>
            <a:r>
              <a:rPr b="1" lang="en" sz="1200"/>
              <a:t>For the College des medecins du Quebec, the province's order of physicians</a:t>
            </a:r>
            <a:endParaRPr/>
          </a:p>
          <a:p>
            <a:pPr indent="0" lvl="0" marL="0" rtl="0" algn="l">
              <a:spcBef>
                <a:spcPts val="240"/>
              </a:spcBef>
              <a:spcAft>
                <a:spcPts val="0"/>
              </a:spcAft>
              <a:buClr>
                <a:schemeClr val="dk1"/>
              </a:buClr>
              <a:buSzPts val="1200"/>
              <a:buNone/>
            </a:pPr>
            <a:r>
              <a:t/>
            </a:r>
            <a:endParaRPr sz="1200"/>
          </a:p>
          <a:p>
            <a:pPr indent="-342900" lvl="0" marL="342900" rtl="0" algn="l">
              <a:spcBef>
                <a:spcPts val="240"/>
              </a:spcBef>
              <a:spcAft>
                <a:spcPts val="0"/>
              </a:spcAft>
              <a:buClr>
                <a:schemeClr val="dk1"/>
              </a:buClr>
              <a:buSzPts val="1200"/>
              <a:buChar char="•"/>
            </a:pPr>
            <a:r>
              <a:rPr lang="en" sz="1200"/>
              <a:t>-- Review the quality of the medical care given by the doctor responsible for family medicine and by the medical resident in gastroenterology to Ms. Echaquan during her hospitalization in September 2020.</a:t>
            </a:r>
            <a:endParaRPr/>
          </a:p>
          <a:p>
            <a:pPr indent="0" lvl="0" marL="0" rtl="0" algn="l">
              <a:spcBef>
                <a:spcPts val="240"/>
              </a:spcBef>
              <a:spcAft>
                <a:spcPts val="0"/>
              </a:spcAft>
              <a:buClr>
                <a:schemeClr val="dk1"/>
              </a:buClr>
              <a:buSzPts val="1200"/>
              <a:buNone/>
            </a:pPr>
            <a:r>
              <a:t/>
            </a:r>
            <a:endParaRPr sz="1200"/>
          </a:p>
          <a:p>
            <a:pPr indent="0" lvl="0" marL="0" rtl="0" algn="l">
              <a:spcBef>
                <a:spcPts val="240"/>
              </a:spcBef>
              <a:spcAft>
                <a:spcPts val="0"/>
              </a:spcAft>
              <a:buClr>
                <a:schemeClr val="dk1"/>
              </a:buClr>
              <a:buSzPts val="1200"/>
              <a:buNone/>
            </a:pPr>
            <a:r>
              <a:rPr b="1" lang="en" sz="1200"/>
              <a:t>For the Ordre des infirmieres et infirmiers du Quebec, the province's nurses order</a:t>
            </a:r>
            <a:endParaRPr/>
          </a:p>
          <a:p>
            <a:pPr indent="0" lvl="0" marL="0" rtl="0" algn="l">
              <a:spcBef>
                <a:spcPts val="240"/>
              </a:spcBef>
              <a:spcAft>
                <a:spcPts val="0"/>
              </a:spcAft>
              <a:buClr>
                <a:schemeClr val="dk1"/>
              </a:buClr>
              <a:buSzPts val="1200"/>
              <a:buNone/>
            </a:pPr>
            <a:r>
              <a:t/>
            </a:r>
            <a:endParaRPr sz="1200"/>
          </a:p>
          <a:p>
            <a:pPr indent="-342900" lvl="0" marL="342900" rtl="0" algn="l">
              <a:spcBef>
                <a:spcPts val="240"/>
              </a:spcBef>
              <a:spcAft>
                <a:spcPts val="0"/>
              </a:spcAft>
              <a:buClr>
                <a:schemeClr val="dk1"/>
              </a:buClr>
              <a:buSzPts val="1200"/>
              <a:buChar char="•"/>
            </a:pPr>
            <a:r>
              <a:rPr lang="en" sz="1200"/>
              <a:t>-- Examine the quality of care of nurses' services provided to Ms. Echaquan during her hospitalization.</a:t>
            </a:r>
            <a:endParaRPr/>
          </a:p>
          <a:p>
            <a:pPr indent="-342900" lvl="0" marL="342900" rtl="0" algn="l">
              <a:spcBef>
                <a:spcPts val="240"/>
              </a:spcBef>
              <a:spcAft>
                <a:spcPts val="0"/>
              </a:spcAft>
              <a:buClr>
                <a:schemeClr val="dk1"/>
              </a:buClr>
              <a:buSzPts val="1200"/>
              <a:buChar char="•"/>
            </a:pPr>
            <a:r>
              <a:rPr lang="en" sz="1200"/>
              <a:t>-- Review the integration practices of college-level nursing candidates in emergency departments across hospitals in the province.</a:t>
            </a:r>
            <a:endParaRPr/>
          </a:p>
          <a:p>
            <a:pPr indent="0" lvl="0" marL="0" rtl="0" algn="l">
              <a:spcBef>
                <a:spcPts val="240"/>
              </a:spcBef>
              <a:spcAft>
                <a:spcPts val="0"/>
              </a:spcAft>
              <a:buClr>
                <a:schemeClr val="dk1"/>
              </a:buClr>
              <a:buSzPts val="1200"/>
              <a:buNone/>
            </a:pPr>
            <a:r>
              <a:t/>
            </a:r>
            <a:endParaRPr sz="1200"/>
          </a:p>
          <a:p>
            <a:pPr indent="0" lvl="0" marL="0" rtl="0" algn="l">
              <a:spcBef>
                <a:spcPts val="240"/>
              </a:spcBef>
              <a:spcAft>
                <a:spcPts val="0"/>
              </a:spcAft>
              <a:buClr>
                <a:schemeClr val="dk1"/>
              </a:buClr>
              <a:buSzPts val="1200"/>
              <a:buNone/>
            </a:pPr>
            <a:r>
              <a:rPr b="1" lang="en" sz="1200"/>
              <a:t>For the Department of Higher Education and its institutions that train doctors, nurses and nursing assistants</a:t>
            </a:r>
            <a:endParaRPr/>
          </a:p>
          <a:p>
            <a:pPr indent="0" lvl="0" marL="0" rtl="0" algn="l">
              <a:spcBef>
                <a:spcPts val="240"/>
              </a:spcBef>
              <a:spcAft>
                <a:spcPts val="0"/>
              </a:spcAft>
              <a:buClr>
                <a:schemeClr val="dk1"/>
              </a:buClr>
              <a:buSzPts val="1200"/>
              <a:buNone/>
            </a:pPr>
            <a:r>
              <a:t/>
            </a:r>
            <a:endParaRPr sz="1200"/>
          </a:p>
          <a:p>
            <a:pPr indent="-342900" lvl="0" marL="342900" rtl="0" algn="l">
              <a:spcBef>
                <a:spcPts val="240"/>
              </a:spcBef>
              <a:spcAft>
                <a:spcPts val="0"/>
              </a:spcAft>
              <a:buClr>
                <a:schemeClr val="dk1"/>
              </a:buClr>
              <a:buSzPts val="1200"/>
              <a:buChar char="•"/>
            </a:pPr>
            <a:r>
              <a:rPr lang="en" sz="1200"/>
              <a:t>-- Include in the school curriculum training on the care of Indigenous patients that takes into consideration the realities of Indigenous communities.</a:t>
            </a:r>
            <a:endParaRPr/>
          </a:p>
          <a:p>
            <a:pPr indent="-342900" lvl="0" marL="342900" rtl="0" algn="l">
              <a:spcBef>
                <a:spcPts val="240"/>
              </a:spcBef>
              <a:spcAft>
                <a:spcPts val="0"/>
              </a:spcAft>
              <a:buClr>
                <a:schemeClr val="dk1"/>
              </a:buClr>
              <a:buSzPts val="1200"/>
              <a:buChar char="•"/>
            </a:pPr>
            <a:r>
              <a:rPr lang="en" sz="1200"/>
              <a:t>-- Establish with Indigenous communities a greater offer of internships for both nurses and medical residents.</a:t>
            </a:r>
            <a:endParaRPr/>
          </a:p>
        </p:txBody>
      </p:sp>
      <p:sp>
        <p:nvSpPr>
          <p:cNvPr id="290" name="Google Shape;290;p41"/>
          <p:cNvSpPr txBox="1"/>
          <p:nvPr/>
        </p:nvSpPr>
        <p:spPr>
          <a:xfrm>
            <a:off x="90436" y="4632723"/>
            <a:ext cx="9053564" cy="2077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1200" u="none" cap="none" strike="noStrike">
                <a:solidFill>
                  <a:srgbClr val="000000"/>
                </a:solidFill>
                <a:latin typeface="Calibri"/>
                <a:ea typeface="Calibri"/>
                <a:cs typeface="Calibri"/>
                <a:sym typeface="Calibri"/>
              </a:rPr>
              <a:t>https://montreal.ctvnews.ca/read-the-list-coroner-s-recommendations-to-prevent-another-death-like-joyce-echaquan-s-1.5612652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2"/>
          <p:cNvSpPr txBox="1"/>
          <p:nvPr>
            <p:ph type="title"/>
          </p:nvPr>
        </p:nvSpPr>
        <p:spPr>
          <a:xfrm>
            <a:off x="457200" y="205978"/>
            <a:ext cx="8229600" cy="69158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b="1" lang="en" sz="2400"/>
              <a:t>Other Types of Law</a:t>
            </a:r>
            <a:endParaRPr b="1" sz="2400"/>
          </a:p>
        </p:txBody>
      </p:sp>
      <p:sp>
        <p:nvSpPr>
          <p:cNvPr id="296" name="Google Shape;296;p42"/>
          <p:cNvSpPr txBox="1"/>
          <p:nvPr>
            <p:ph idx="1" type="body"/>
          </p:nvPr>
        </p:nvSpPr>
        <p:spPr>
          <a:xfrm>
            <a:off x="628651" y="1059582"/>
            <a:ext cx="4483677" cy="3834426"/>
          </a:xfrm>
          <a:prstGeom prst="rect">
            <a:avLst/>
          </a:prstGeom>
          <a:noFill/>
          <a:ln>
            <a:noFill/>
          </a:ln>
        </p:spPr>
        <p:txBody>
          <a:bodyPr anchorCtr="0" anchor="t" bIns="45700" lIns="91425" spcFirstLastPara="1" rIns="91425" wrap="square" tIns="45700">
            <a:normAutofit/>
          </a:bodyPr>
          <a:lstStyle/>
          <a:p>
            <a:pPr indent="-342900" lvl="0" marL="342900" rtl="0" algn="l">
              <a:lnSpc>
                <a:spcPct val="87000"/>
              </a:lnSpc>
              <a:spcBef>
                <a:spcPts val="0"/>
              </a:spcBef>
              <a:spcAft>
                <a:spcPts val="0"/>
              </a:spcAft>
              <a:buClr>
                <a:schemeClr val="dk1"/>
              </a:buClr>
              <a:buSzPts val="1800"/>
              <a:buChar char="•"/>
            </a:pPr>
            <a:r>
              <a:rPr b="1" i="1" lang="en" sz="1800" u="sng"/>
              <a:t>Contract law</a:t>
            </a:r>
            <a:r>
              <a:rPr b="1" i="1" lang="en" sz="1800"/>
              <a:t> </a:t>
            </a:r>
            <a:r>
              <a:rPr lang="en" sz="1800"/>
              <a:t>concerns legally binding contracts—</a:t>
            </a:r>
            <a:r>
              <a:rPr b="1" lang="en" sz="1800"/>
              <a:t>voluntary agreements between two or more parties</a:t>
            </a:r>
            <a:r>
              <a:rPr lang="en" sz="1800"/>
              <a:t>.</a:t>
            </a:r>
            <a:endParaRPr/>
          </a:p>
          <a:p>
            <a:pPr indent="0" lvl="0" marL="0" rtl="0" algn="l">
              <a:lnSpc>
                <a:spcPct val="87000"/>
              </a:lnSpc>
              <a:spcBef>
                <a:spcPts val="360"/>
              </a:spcBef>
              <a:spcAft>
                <a:spcPts val="0"/>
              </a:spcAft>
              <a:buClr>
                <a:schemeClr val="dk1"/>
              </a:buClr>
              <a:buSzPts val="1800"/>
              <a:buNone/>
            </a:pPr>
            <a:r>
              <a:t/>
            </a:r>
            <a:endParaRPr sz="1800"/>
          </a:p>
          <a:p>
            <a:pPr indent="-285750" lvl="1" marL="742950" rtl="0" algn="l">
              <a:lnSpc>
                <a:spcPct val="87000"/>
              </a:lnSpc>
              <a:spcBef>
                <a:spcPts val="360"/>
              </a:spcBef>
              <a:spcAft>
                <a:spcPts val="0"/>
              </a:spcAft>
              <a:buClr>
                <a:schemeClr val="dk1"/>
              </a:buClr>
              <a:buSzPts val="1800"/>
              <a:buChar char="–"/>
            </a:pPr>
            <a:r>
              <a:rPr lang="en" sz="1800"/>
              <a:t>A </a:t>
            </a:r>
            <a:r>
              <a:rPr b="1" lang="en" sz="1800"/>
              <a:t>breach of contract </a:t>
            </a:r>
            <a:r>
              <a:rPr lang="en" sz="1800"/>
              <a:t>occurs when one of the parties fails to meet the terms of the agreement.</a:t>
            </a:r>
            <a:endParaRPr/>
          </a:p>
          <a:p>
            <a:pPr indent="0" lvl="1" marL="457200" rtl="0" algn="l">
              <a:lnSpc>
                <a:spcPct val="87000"/>
              </a:lnSpc>
              <a:spcBef>
                <a:spcPts val="360"/>
              </a:spcBef>
              <a:spcAft>
                <a:spcPts val="0"/>
              </a:spcAft>
              <a:buClr>
                <a:schemeClr val="dk1"/>
              </a:buClr>
              <a:buSzPts val="1800"/>
              <a:buNone/>
            </a:pPr>
            <a:r>
              <a:t/>
            </a:r>
            <a:endParaRPr sz="1800"/>
          </a:p>
          <a:p>
            <a:pPr indent="-342900" lvl="0" marL="342900" rtl="0" algn="l">
              <a:lnSpc>
                <a:spcPct val="87000"/>
              </a:lnSpc>
              <a:spcBef>
                <a:spcPts val="360"/>
              </a:spcBef>
              <a:spcAft>
                <a:spcPts val="0"/>
              </a:spcAft>
              <a:buClr>
                <a:schemeClr val="dk1"/>
              </a:buClr>
              <a:buSzPts val="1800"/>
              <a:buChar char="•"/>
            </a:pPr>
            <a:r>
              <a:rPr b="1" i="1" lang="en" sz="1800" u="sng"/>
              <a:t>Criminal law</a:t>
            </a:r>
            <a:r>
              <a:rPr i="1" lang="en" sz="1800"/>
              <a:t> </a:t>
            </a:r>
            <a:r>
              <a:rPr lang="en" sz="1800"/>
              <a:t>deals with </a:t>
            </a:r>
            <a:r>
              <a:rPr b="1" lang="en" sz="1800"/>
              <a:t>crimes against people and/or property and those deemed intolerable within society </a:t>
            </a:r>
            <a:r>
              <a:rPr lang="en" sz="1800"/>
              <a:t>(e.g. murder, racism, theft).</a:t>
            </a:r>
            <a:endParaRPr/>
          </a:p>
          <a:p>
            <a:pPr indent="0" lvl="0" marL="0" rtl="0" algn="l">
              <a:lnSpc>
                <a:spcPct val="87000"/>
              </a:lnSpc>
              <a:spcBef>
                <a:spcPts val="360"/>
              </a:spcBef>
              <a:spcAft>
                <a:spcPts val="0"/>
              </a:spcAft>
              <a:buClr>
                <a:schemeClr val="dk1"/>
              </a:buClr>
              <a:buSzPts val="1800"/>
              <a:buNone/>
            </a:pPr>
            <a:r>
              <a:t/>
            </a:r>
            <a:endParaRPr sz="1800"/>
          </a:p>
          <a:p>
            <a:pPr indent="-342900" lvl="0" marL="342900" rtl="0" algn="l">
              <a:lnSpc>
                <a:spcPct val="87000"/>
              </a:lnSpc>
              <a:spcBef>
                <a:spcPts val="360"/>
              </a:spcBef>
              <a:spcAft>
                <a:spcPts val="0"/>
              </a:spcAft>
              <a:buClr>
                <a:schemeClr val="dk1"/>
              </a:buClr>
              <a:buSzPts val="1800"/>
              <a:buChar char="•"/>
            </a:pPr>
            <a:r>
              <a:rPr lang="en" sz="1800"/>
              <a:t>A health care practitioner who willfully engages in a harmful act with the intent of harming his or her patient would be guilty of a crime.</a:t>
            </a:r>
            <a:endParaRPr b="1" sz="1800"/>
          </a:p>
          <a:p>
            <a:pPr indent="0" lvl="0" marL="0" rtl="0" algn="l">
              <a:spcBef>
                <a:spcPts val="360"/>
              </a:spcBef>
              <a:spcAft>
                <a:spcPts val="0"/>
              </a:spcAft>
              <a:buClr>
                <a:schemeClr val="dk1"/>
              </a:buClr>
              <a:buSzPts val="1800"/>
              <a:buNone/>
            </a:pPr>
            <a:r>
              <a:t/>
            </a:r>
            <a:endParaRPr sz="1800"/>
          </a:p>
        </p:txBody>
      </p:sp>
      <p:pic>
        <p:nvPicPr>
          <p:cNvPr descr="Graphical user interface, text, application, email&#10;&#10;Description automatically generated" id="297" name="Google Shape;297;p42"/>
          <p:cNvPicPr preferRelativeResize="0"/>
          <p:nvPr/>
        </p:nvPicPr>
        <p:blipFill rotWithShape="1">
          <a:blip r:embed="rId3">
            <a:alphaModFix/>
          </a:blip>
          <a:srcRect b="0" l="0" r="0" t="0"/>
          <a:stretch/>
        </p:blipFill>
        <p:spPr>
          <a:xfrm>
            <a:off x="5397310" y="1883465"/>
            <a:ext cx="3746691" cy="159051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3"/>
          <p:cNvSpPr/>
          <p:nvPr/>
        </p:nvSpPr>
        <p:spPr>
          <a:xfrm>
            <a:off x="2" y="2"/>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3" name="Google Shape;303;p43"/>
          <p:cNvSpPr txBox="1"/>
          <p:nvPr>
            <p:ph type="title"/>
          </p:nvPr>
        </p:nvSpPr>
        <p:spPr>
          <a:xfrm>
            <a:off x="5076056" y="394489"/>
            <a:ext cx="3901780" cy="773105"/>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2400"/>
              <a:buFont typeface="Calibri"/>
              <a:buNone/>
            </a:pPr>
            <a:r>
              <a:rPr b="1" lang="en" sz="2400"/>
              <a:t>Federal and Provincial Jurisdictional Framework</a:t>
            </a:r>
            <a:endParaRPr b="1" sz="2400"/>
          </a:p>
        </p:txBody>
      </p:sp>
      <p:sp>
        <p:nvSpPr>
          <p:cNvPr id="304" name="Google Shape;304;p43"/>
          <p:cNvSpPr/>
          <p:nvPr/>
        </p:nvSpPr>
        <p:spPr>
          <a:xfrm rot="5400000">
            <a:off x="4159810" y="161402"/>
            <a:ext cx="555498" cy="887511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5" name="Google Shape;305;p43"/>
          <p:cNvSpPr/>
          <p:nvPr/>
        </p:nvSpPr>
        <p:spPr>
          <a:xfrm>
            <a:off x="232677" y="266219"/>
            <a:ext cx="4638730" cy="4436409"/>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Law of Canada - Wikipedia" id="306" name="Google Shape;306;p43"/>
          <p:cNvPicPr preferRelativeResize="0"/>
          <p:nvPr/>
        </p:nvPicPr>
        <p:blipFill rotWithShape="1">
          <a:blip r:embed="rId3">
            <a:alphaModFix/>
          </a:blip>
          <a:srcRect b="0" l="0" r="0" t="0"/>
          <a:stretch/>
        </p:blipFill>
        <p:spPr>
          <a:xfrm>
            <a:off x="-75751" y="1093307"/>
            <a:ext cx="5077489" cy="2872408"/>
          </a:xfrm>
          <a:prstGeom prst="rect">
            <a:avLst/>
          </a:prstGeom>
          <a:noFill/>
          <a:ln>
            <a:noFill/>
          </a:ln>
        </p:spPr>
      </p:pic>
      <p:sp>
        <p:nvSpPr>
          <p:cNvPr id="307" name="Google Shape;307;p43"/>
          <p:cNvSpPr/>
          <p:nvPr/>
        </p:nvSpPr>
        <p:spPr>
          <a:xfrm flipH="1">
            <a:off x="5458340" y="1458685"/>
            <a:ext cx="3017520" cy="2057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8" name="Google Shape;308;p43"/>
          <p:cNvSpPr txBox="1"/>
          <p:nvPr>
            <p:ph idx="1" type="body"/>
          </p:nvPr>
        </p:nvSpPr>
        <p:spPr>
          <a:xfrm>
            <a:off x="5001738" y="1523328"/>
            <a:ext cx="3976098" cy="2722608"/>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Clr>
                <a:schemeClr val="dk1"/>
              </a:buClr>
              <a:buSzPts val="1400"/>
              <a:buChar char="•"/>
            </a:pPr>
            <a:r>
              <a:rPr b="1" lang="en" sz="1400"/>
              <a:t>Initially</a:t>
            </a:r>
            <a:r>
              <a:rPr lang="en" sz="1400"/>
              <a:t>, the provinces assumed responsibility for “the establishment, maintenance, and management of hospitals, asylums, charities in and for the province, other than for marine hospitals.” </a:t>
            </a:r>
            <a:endParaRPr sz="1400"/>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b="1" lang="en" sz="1400"/>
              <a:t>The federal government retained authority over </a:t>
            </a:r>
            <a:endParaRPr/>
          </a:p>
          <a:p>
            <a:pPr indent="-285750" lvl="1" marL="742950" rtl="0" algn="l">
              <a:spcBef>
                <a:spcPts val="280"/>
              </a:spcBef>
              <a:spcAft>
                <a:spcPts val="0"/>
              </a:spcAft>
              <a:buClr>
                <a:schemeClr val="dk1"/>
              </a:buClr>
              <a:buSzPts val="1400"/>
              <a:buChar char="–"/>
            </a:pPr>
            <a:r>
              <a:rPr lang="en" sz="1400"/>
              <a:t>Health care for certain population groups</a:t>
            </a:r>
            <a:endParaRPr/>
          </a:p>
          <a:p>
            <a:pPr indent="-285750" lvl="1" marL="742950" rtl="0" algn="l">
              <a:spcBef>
                <a:spcPts val="280"/>
              </a:spcBef>
              <a:spcAft>
                <a:spcPts val="0"/>
              </a:spcAft>
              <a:buClr>
                <a:schemeClr val="dk1"/>
              </a:buClr>
              <a:buSzPts val="1400"/>
              <a:buChar char="–"/>
            </a:pPr>
            <a:r>
              <a:rPr lang="en" sz="1400"/>
              <a:t>The provision of federal funds to the provinces and territories</a:t>
            </a:r>
            <a:endParaRPr/>
          </a:p>
          <a:p>
            <a:pPr indent="-285750" lvl="1" marL="742950" rtl="0" algn="l">
              <a:spcBef>
                <a:spcPts val="280"/>
              </a:spcBef>
              <a:spcAft>
                <a:spcPts val="0"/>
              </a:spcAft>
              <a:buClr>
                <a:schemeClr val="dk1"/>
              </a:buClr>
              <a:buSzPts val="1400"/>
              <a:buChar char="–"/>
            </a:pPr>
            <a:r>
              <a:rPr lang="en" sz="1400"/>
              <a:t>Certain components of health care activity covered by the Criminal Code of Canada</a:t>
            </a:r>
            <a:endParaRPr/>
          </a:p>
          <a:p>
            <a:pPr indent="-247650" lvl="0" marL="342900" rtl="0" algn="l">
              <a:spcBef>
                <a:spcPts val="300"/>
              </a:spcBef>
              <a:spcAft>
                <a:spcPts val="0"/>
              </a:spcAft>
              <a:buClr>
                <a:schemeClr val="dk1"/>
              </a:buClr>
              <a:buSzPts val="1500"/>
              <a:buNone/>
            </a:pPr>
            <a:r>
              <a:t/>
            </a:r>
            <a:endParaRPr sz="1500"/>
          </a:p>
        </p:txBody>
      </p:sp>
      <p:sp>
        <p:nvSpPr>
          <p:cNvPr id="309" name="Google Shape;309;p43"/>
          <p:cNvSpPr/>
          <p:nvPr/>
        </p:nvSpPr>
        <p:spPr>
          <a:xfrm rot="5400000">
            <a:off x="8757884" y="4540021"/>
            <a:ext cx="555498" cy="11559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p:nvPr/>
        </p:nvSpPr>
        <p:spPr>
          <a:xfrm>
            <a:off x="0" y="0"/>
            <a:ext cx="9144000" cy="5143500"/>
          </a:xfrm>
          <a:prstGeom prst="rect">
            <a:avLst/>
          </a:prstGeom>
          <a:solidFill>
            <a:srgbClr val="EAF1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36" name="Google Shape;136;p26"/>
          <p:cNvGrpSpPr/>
          <p:nvPr/>
        </p:nvGrpSpPr>
        <p:grpSpPr>
          <a:xfrm>
            <a:off x="1" y="-1"/>
            <a:ext cx="9143999" cy="5143501"/>
            <a:chOff x="7467600" y="0"/>
            <a:chExt cx="4724400" cy="6858000"/>
          </a:xfrm>
        </p:grpSpPr>
        <p:sp>
          <p:nvSpPr>
            <p:cNvPr id="137" name="Google Shape;137;p26"/>
            <p:cNvSpPr/>
            <p:nvPr/>
          </p:nvSpPr>
          <p:spPr>
            <a:xfrm>
              <a:off x="7467600" y="0"/>
              <a:ext cx="4724400" cy="6858000"/>
            </a:xfrm>
            <a:prstGeom prst="rect">
              <a:avLst/>
            </a:prstGeom>
            <a:solidFill>
              <a:schemeClr val="accent5">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38" name="Google Shape;138;p26"/>
            <p:cNvSpPr/>
            <p:nvPr/>
          </p:nvSpPr>
          <p:spPr>
            <a:xfrm>
              <a:off x="7467600" y="0"/>
              <a:ext cx="4724400" cy="6858000"/>
            </a:xfrm>
            <a:prstGeom prst="rect">
              <a:avLst/>
            </a:prstGeom>
            <a:solidFill>
              <a:srgbClr val="FDE9D8">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39" name="Google Shape;139;p26"/>
          <p:cNvSpPr/>
          <p:nvPr/>
        </p:nvSpPr>
        <p:spPr>
          <a:xfrm>
            <a:off x="1" y="0"/>
            <a:ext cx="9144002" cy="5143500"/>
          </a:xfrm>
          <a:custGeom>
            <a:rect b="b" l="l" r="r" t="t"/>
            <a:pathLst>
              <a:path extrusionOk="0" h="6858000" w="12192002">
                <a:moveTo>
                  <a:pt x="369702" y="6712169"/>
                </a:moveTo>
                <a:lnTo>
                  <a:pt x="366575" y="6715556"/>
                </a:lnTo>
                <a:cubicBezTo>
                  <a:pt x="367954" y="6715031"/>
                  <a:pt x="369326" y="6714512"/>
                  <a:pt x="371637" y="6713954"/>
                </a:cubicBezTo>
                <a:close/>
                <a:moveTo>
                  <a:pt x="7392322" y="6658238"/>
                </a:moveTo>
                <a:cubicBezTo>
                  <a:pt x="7466250" y="6681109"/>
                  <a:pt x="7539706" y="6707100"/>
                  <a:pt x="7611337" y="6732821"/>
                </a:cubicBezTo>
                <a:cubicBezTo>
                  <a:pt x="7723489" y="6773078"/>
                  <a:pt x="7838666" y="6813801"/>
                  <a:pt x="7955762" y="6842006"/>
                </a:cubicBezTo>
                <a:cubicBezTo>
                  <a:pt x="7825893" y="6763794"/>
                  <a:pt x="7655160" y="6705586"/>
                  <a:pt x="7512455" y="6674734"/>
                </a:cubicBezTo>
                <a:close/>
                <a:moveTo>
                  <a:pt x="9928143" y="6515312"/>
                </a:moveTo>
                <a:lnTo>
                  <a:pt x="9753801" y="6525103"/>
                </a:lnTo>
                <a:cubicBezTo>
                  <a:pt x="9696294" y="6528458"/>
                  <a:pt x="9636969" y="6531530"/>
                  <a:pt x="9578027" y="6532104"/>
                </a:cubicBezTo>
                <a:cubicBezTo>
                  <a:pt x="9526546" y="6532538"/>
                  <a:pt x="9474842" y="6530381"/>
                  <a:pt x="9424342" y="6528403"/>
                </a:cubicBezTo>
                <a:cubicBezTo>
                  <a:pt x="9283243" y="6523421"/>
                  <a:pt x="9137206" y="6518329"/>
                  <a:pt x="9001907" y="6560369"/>
                </a:cubicBezTo>
                <a:cubicBezTo>
                  <a:pt x="8974564" y="6568983"/>
                  <a:pt x="8948144" y="6579668"/>
                  <a:pt x="8922138" y="6591702"/>
                </a:cubicBezTo>
                <a:cubicBezTo>
                  <a:pt x="8976395" y="6597451"/>
                  <a:pt x="9031633" y="6600803"/>
                  <a:pt x="9087550" y="6599765"/>
                </a:cubicBezTo>
                <a:cubicBezTo>
                  <a:pt x="9228396" y="6598297"/>
                  <a:pt x="9371812" y="6576077"/>
                  <a:pt x="9512475" y="6563693"/>
                </a:cubicBezTo>
                <a:cubicBezTo>
                  <a:pt x="9626059" y="6554204"/>
                  <a:pt x="9898686" y="6537707"/>
                  <a:pt x="9928143" y="6515312"/>
                </a:cubicBezTo>
                <a:close/>
                <a:moveTo>
                  <a:pt x="9351220" y="6459370"/>
                </a:moveTo>
                <a:cubicBezTo>
                  <a:pt x="9225400" y="6463303"/>
                  <a:pt x="9098278" y="6481291"/>
                  <a:pt x="8999756" y="6529929"/>
                </a:cubicBezTo>
                <a:cubicBezTo>
                  <a:pt x="9138083" y="6488352"/>
                  <a:pt x="9284119" y="6493450"/>
                  <a:pt x="9425830" y="6498517"/>
                </a:cubicBezTo>
                <a:cubicBezTo>
                  <a:pt x="9476320" y="6500495"/>
                  <a:pt x="9528123" y="6502029"/>
                  <a:pt x="9578307" y="6502035"/>
                </a:cubicBezTo>
                <a:cubicBezTo>
                  <a:pt x="9636540" y="6501999"/>
                  <a:pt x="9695359" y="6498204"/>
                  <a:pt x="9752771" y="6495471"/>
                </a:cubicBezTo>
                <a:lnTo>
                  <a:pt x="9852779" y="6489665"/>
                </a:lnTo>
                <a:cubicBezTo>
                  <a:pt x="9815758" y="6484629"/>
                  <a:pt x="9764024" y="6478620"/>
                  <a:pt x="9694862" y="6473140"/>
                </a:cubicBezTo>
                <a:cubicBezTo>
                  <a:pt x="9601553" y="6465560"/>
                  <a:pt x="9477038" y="6455438"/>
                  <a:pt x="9351220" y="6459370"/>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7254615" y="5911918"/>
                </a:moveTo>
                <a:cubicBezTo>
                  <a:pt x="7274645" y="5934852"/>
                  <a:pt x="7294062" y="5957691"/>
                  <a:pt x="7312589" y="5982309"/>
                </a:cubicBezTo>
                <a:cubicBezTo>
                  <a:pt x="7413753" y="6114421"/>
                  <a:pt x="7483941" y="6266763"/>
                  <a:pt x="7580896" y="6402069"/>
                </a:cubicBezTo>
                <a:cubicBezTo>
                  <a:pt x="7695169" y="6561808"/>
                  <a:pt x="7849203" y="6676399"/>
                  <a:pt x="7990862" y="6807025"/>
                </a:cubicBezTo>
                <a:cubicBezTo>
                  <a:pt x="7962703" y="6748256"/>
                  <a:pt x="7917173" y="6697712"/>
                  <a:pt x="7871964" y="6649139"/>
                </a:cubicBezTo>
                <a:lnTo>
                  <a:pt x="7859674" y="6636358"/>
                </a:lnTo>
                <a:cubicBezTo>
                  <a:pt x="7748530" y="6516822"/>
                  <a:pt x="7645260" y="6386311"/>
                  <a:pt x="7545050" y="6260110"/>
                </a:cubicBezTo>
                <a:cubicBezTo>
                  <a:pt x="7452767" y="6142819"/>
                  <a:pt x="7357042" y="6023723"/>
                  <a:pt x="7254615" y="5911918"/>
                </a:cubicBezTo>
                <a:close/>
                <a:moveTo>
                  <a:pt x="9078855" y="5884754"/>
                </a:moveTo>
                <a:cubicBezTo>
                  <a:pt x="8942634" y="6070158"/>
                  <a:pt x="8787932" y="6315508"/>
                  <a:pt x="8825188" y="6496752"/>
                </a:cubicBezTo>
                <a:cubicBezTo>
                  <a:pt x="8871718" y="6270055"/>
                  <a:pt x="8975231" y="6063621"/>
                  <a:pt x="9078855" y="5884754"/>
                </a:cubicBezTo>
                <a:close/>
                <a:moveTo>
                  <a:pt x="9113805" y="5883072"/>
                </a:moveTo>
                <a:cubicBezTo>
                  <a:pt x="9009770" y="6060592"/>
                  <a:pt x="8903644" y="6267900"/>
                  <a:pt x="8855200" y="6494950"/>
                </a:cubicBezTo>
                <a:cubicBezTo>
                  <a:pt x="8971799" y="6300136"/>
                  <a:pt x="9069545" y="6103069"/>
                  <a:pt x="9113805" y="5883072"/>
                </a:cubicBezTo>
                <a:close/>
                <a:moveTo>
                  <a:pt x="9123940" y="5825040"/>
                </a:moveTo>
                <a:cubicBezTo>
                  <a:pt x="9123142" y="5826205"/>
                  <a:pt x="9122347" y="5827360"/>
                  <a:pt x="9120846" y="5829053"/>
                </a:cubicBezTo>
                <a:lnTo>
                  <a:pt x="9123267" y="5829425"/>
                </a:ln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539432" y="5642928"/>
                </a:moveTo>
                <a:cubicBezTo>
                  <a:pt x="5544304" y="5659969"/>
                  <a:pt x="5549664" y="5677449"/>
                  <a:pt x="5555462" y="5694454"/>
                </a:cubicBezTo>
                <a:cubicBezTo>
                  <a:pt x="5631122" y="5909386"/>
                  <a:pt x="5731219" y="6118228"/>
                  <a:pt x="5828270" y="6320663"/>
                </a:cubicBezTo>
                <a:cubicBezTo>
                  <a:pt x="5868407" y="6404290"/>
                  <a:pt x="5908581" y="6488842"/>
                  <a:pt x="5947416" y="6574846"/>
                </a:cubicBezTo>
                <a:cubicBezTo>
                  <a:pt x="5894674" y="6327329"/>
                  <a:pt x="5793017"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10097724" y="5591852"/>
                </a:moveTo>
                <a:cubicBezTo>
                  <a:pt x="9944682" y="5593954"/>
                  <a:pt x="9791714" y="5611746"/>
                  <a:pt x="9645248" y="5630119"/>
                </a:cubicBezTo>
                <a:cubicBezTo>
                  <a:pt x="9610727" y="5634568"/>
                  <a:pt x="9577456" y="5639754"/>
                  <a:pt x="9543858" y="5650510"/>
                </a:cubicBezTo>
                <a:cubicBezTo>
                  <a:pt x="9550063" y="5662642"/>
                  <a:pt x="9629757" y="5633895"/>
                  <a:pt x="9681648" y="5629828"/>
                </a:cubicBezTo>
                <a:cubicBezTo>
                  <a:pt x="9969341" y="5609845"/>
                  <a:pt x="10272689" y="5655720"/>
                  <a:pt x="10557846" y="5601337"/>
                </a:cubicBezTo>
                <a:cubicBezTo>
                  <a:pt x="10473933" y="5611321"/>
                  <a:pt x="10386637" y="5605065"/>
                  <a:pt x="10301704" y="5598847"/>
                </a:cubicBezTo>
                <a:cubicBezTo>
                  <a:pt x="10284536" y="5597562"/>
                  <a:pt x="10267371" y="5596280"/>
                  <a:pt x="10250553" y="5595539"/>
                </a:cubicBezTo>
                <a:cubicBezTo>
                  <a:pt x="10199759" y="5592194"/>
                  <a:pt x="10148737" y="5591152"/>
                  <a:pt x="10097724" y="5591852"/>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7015907" y="5541548"/>
                </a:moveTo>
                <a:cubicBezTo>
                  <a:pt x="7100896" y="5613517"/>
                  <a:pt x="7181386" y="5690562"/>
                  <a:pt x="7259646" y="5765985"/>
                </a:cubicBezTo>
                <a:cubicBezTo>
                  <a:pt x="7425913" y="5926010"/>
                  <a:pt x="7598167" y="6091445"/>
                  <a:pt x="7741483" y="6279980"/>
                </a:cubicBezTo>
                <a:cubicBezTo>
                  <a:pt x="7847640" y="6419905"/>
                  <a:pt x="7937072" y="6571994"/>
                  <a:pt x="8008941" y="6733560"/>
                </a:cubicBezTo>
                <a:cubicBezTo>
                  <a:pt x="8009955" y="6694639"/>
                  <a:pt x="8010548" y="6654374"/>
                  <a:pt x="7999234" y="6610993"/>
                </a:cubicBezTo>
                <a:cubicBezTo>
                  <a:pt x="7958140" y="6454784"/>
                  <a:pt x="7815502" y="6314397"/>
                  <a:pt x="7715154" y="6197148"/>
                </a:cubicBezTo>
                <a:cubicBezTo>
                  <a:pt x="7576575" y="6034314"/>
                  <a:pt x="7431075" y="5876188"/>
                  <a:pt x="7271900" y="5734551"/>
                </a:cubicBezTo>
                <a:cubicBezTo>
                  <a:pt x="7230409" y="5698079"/>
                  <a:pt x="7098810" y="5590772"/>
                  <a:pt x="7015907" y="5541548"/>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10218664" y="5525300"/>
                </a:moveTo>
                <a:cubicBezTo>
                  <a:pt x="10171755" y="5524070"/>
                  <a:pt x="10126463" y="5525064"/>
                  <a:pt x="10086154" y="5525937"/>
                </a:cubicBezTo>
                <a:cubicBezTo>
                  <a:pt x="9975638" y="5528402"/>
                  <a:pt x="9876341" y="5531370"/>
                  <a:pt x="9778614" y="5550189"/>
                </a:cubicBezTo>
                <a:cubicBezTo>
                  <a:pt x="9714017" y="5562376"/>
                  <a:pt x="9654494" y="5581286"/>
                  <a:pt x="9601703" y="5605852"/>
                </a:cubicBezTo>
                <a:cubicBezTo>
                  <a:pt x="9614985" y="5603489"/>
                  <a:pt x="9628056" y="5602024"/>
                  <a:pt x="9641684" y="5600203"/>
                </a:cubicBezTo>
                <a:cubicBezTo>
                  <a:pt x="9838075" y="5575001"/>
                  <a:pt x="10046725" y="5551921"/>
                  <a:pt x="10252799" y="5564971"/>
                </a:cubicBezTo>
                <a:lnTo>
                  <a:pt x="10304297" y="5568822"/>
                </a:lnTo>
                <a:cubicBezTo>
                  <a:pt x="10380931" y="5574228"/>
                  <a:pt x="10459361" y="5580014"/>
                  <a:pt x="10533945" y="5573703"/>
                </a:cubicBezTo>
                <a:cubicBezTo>
                  <a:pt x="10504378" y="5568851"/>
                  <a:pt x="10475221" y="5562210"/>
                  <a:pt x="10446061" y="5555562"/>
                </a:cubicBezTo>
                <a:cubicBezTo>
                  <a:pt x="10417803" y="5549116"/>
                  <a:pt x="10389545" y="5542665"/>
                  <a:pt x="10360877" y="5538004"/>
                </a:cubicBezTo>
                <a:cubicBezTo>
                  <a:pt x="10314101" y="5529982"/>
                  <a:pt x="10265574" y="5526529"/>
                  <a:pt x="10218664" y="5525300"/>
                </a:cubicBezTo>
                <a:close/>
                <a:moveTo>
                  <a:pt x="6946849" y="5523271"/>
                </a:moveTo>
                <a:cubicBezTo>
                  <a:pt x="6946657" y="5524520"/>
                  <a:pt x="6946560" y="5525151"/>
                  <a:pt x="6946972" y="5526491"/>
                </a:cubicBezTo>
                <a:cubicBezTo>
                  <a:pt x="6980090" y="5601397"/>
                  <a:pt x="7043425" y="5661082"/>
                  <a:pt x="7105827" y="5718700"/>
                </a:cubicBezTo>
                <a:lnTo>
                  <a:pt x="7126431" y="5737872"/>
                </a:lnTo>
                <a:cubicBezTo>
                  <a:pt x="7289613" y="5889736"/>
                  <a:pt x="7430828" y="6067705"/>
                  <a:pt x="7567269" y="6240461"/>
                </a:cubicBezTo>
                <a:cubicBezTo>
                  <a:pt x="7666876" y="6366562"/>
                  <a:pt x="7769633" y="6496348"/>
                  <a:pt x="7880270" y="6615176"/>
                </a:cubicBezTo>
                <a:lnTo>
                  <a:pt x="7892560" y="6627949"/>
                </a:lnTo>
                <a:cubicBezTo>
                  <a:pt x="7919687" y="6657095"/>
                  <a:pt x="7947417" y="6686334"/>
                  <a:pt x="7971643" y="6718236"/>
                </a:cubicBezTo>
                <a:cubicBezTo>
                  <a:pt x="7902183" y="6569208"/>
                  <a:pt x="7817787" y="6428779"/>
                  <a:pt x="7719359" y="6299011"/>
                </a:cubicBezTo>
                <a:cubicBezTo>
                  <a:pt x="7577670" y="6112005"/>
                  <a:pt x="7405928" y="5947293"/>
                  <a:pt x="7240170" y="5787985"/>
                </a:cubicBezTo>
                <a:cubicBezTo>
                  <a:pt x="7146175" y="5697975"/>
                  <a:pt x="7050053" y="5605722"/>
                  <a:pt x="6946849" y="5523271"/>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0104407" y="5458317"/>
                </a:moveTo>
                <a:cubicBezTo>
                  <a:pt x="9978788" y="5456650"/>
                  <a:pt x="9828621" y="5479881"/>
                  <a:pt x="9704375" y="5536349"/>
                </a:cubicBezTo>
                <a:cubicBezTo>
                  <a:pt x="9726987" y="5530319"/>
                  <a:pt x="9749595" y="5524291"/>
                  <a:pt x="9773804" y="5519543"/>
                </a:cubicBezTo>
                <a:cubicBezTo>
                  <a:pt x="9873880" y="5500749"/>
                  <a:pt x="9974285" y="5497081"/>
                  <a:pt x="10086605" y="5494992"/>
                </a:cubicBezTo>
                <a:cubicBezTo>
                  <a:pt x="10168672" y="5493085"/>
                  <a:pt x="10271028" y="5491236"/>
                  <a:pt x="10367276" y="5507848"/>
                </a:cubicBezTo>
                <a:cubicBezTo>
                  <a:pt x="10396291" y="5513052"/>
                  <a:pt x="10425102" y="5519151"/>
                  <a:pt x="10454262" y="5525798"/>
                </a:cubicBezTo>
                <a:cubicBezTo>
                  <a:pt x="10493323" y="5534530"/>
                  <a:pt x="10531142" y="5542536"/>
                  <a:pt x="10569223" y="5547311"/>
                </a:cubicBezTo>
                <a:cubicBezTo>
                  <a:pt x="10422236" y="5490328"/>
                  <a:pt x="10260055" y="5460700"/>
                  <a:pt x="10104407" y="5458317"/>
                </a:cubicBezTo>
                <a:close/>
                <a:moveTo>
                  <a:pt x="6861797" y="5419899"/>
                </a:moveTo>
                <a:cubicBezTo>
                  <a:pt x="6869009" y="5420845"/>
                  <a:pt x="6876359" y="5423413"/>
                  <a:pt x="6879594" y="5424547"/>
                </a:cubicBezTo>
                <a:cubicBezTo>
                  <a:pt x="7239561" y="5537402"/>
                  <a:pt x="7549592" y="5931521"/>
                  <a:pt x="7789028" y="6212316"/>
                </a:cubicBezTo>
                <a:cubicBezTo>
                  <a:pt x="7920282" y="6366340"/>
                  <a:pt x="8046009" y="6507973"/>
                  <a:pt x="8093600" y="6710671"/>
                </a:cubicBezTo>
                <a:cubicBezTo>
                  <a:pt x="8106357" y="6764837"/>
                  <a:pt x="8115219" y="6810078"/>
                  <a:pt x="8129425" y="6854298"/>
                </a:cubicBezTo>
                <a:lnTo>
                  <a:pt x="8130898" y="6857998"/>
                </a:lnTo>
                <a:lnTo>
                  <a:pt x="7899365" y="6857998"/>
                </a:lnTo>
                <a:lnTo>
                  <a:pt x="7761176" y="6816656"/>
                </a:lnTo>
                <a:cubicBezTo>
                  <a:pt x="7707614" y="6798833"/>
                  <a:pt x="7654620" y="6779815"/>
                  <a:pt x="7602080" y="6760867"/>
                </a:cubicBezTo>
                <a:cubicBezTo>
                  <a:pt x="7499839" y="6724697"/>
                  <a:pt x="7395868" y="6687609"/>
                  <a:pt x="7289862" y="6659827"/>
                </a:cubicBezTo>
                <a:cubicBezTo>
                  <a:pt x="7386721" y="6702866"/>
                  <a:pt x="7479917" y="6741496"/>
                  <a:pt x="7582411" y="6784122"/>
                </a:cubicBezTo>
                <a:lnTo>
                  <a:pt x="7605759" y="6793465"/>
                </a:lnTo>
                <a:cubicBezTo>
                  <a:pt x="7652356" y="6812785"/>
                  <a:pt x="7694400" y="6829482"/>
                  <a:pt x="7737910" y="6840638"/>
                </a:cubicBezTo>
                <a:lnTo>
                  <a:pt x="7826532" y="6857999"/>
                </a:lnTo>
                <a:lnTo>
                  <a:pt x="7696096" y="6857999"/>
                </a:lnTo>
                <a:lnTo>
                  <a:pt x="7594081" y="6821149"/>
                </a:lnTo>
                <a:lnTo>
                  <a:pt x="7570734" y="6811799"/>
                </a:lnTo>
                <a:lnTo>
                  <a:pt x="7271814" y="6684601"/>
                </a:lnTo>
                <a:cubicBezTo>
                  <a:pt x="7315012" y="6740237"/>
                  <a:pt x="7445060" y="6805183"/>
                  <a:pt x="7585232" y="6850060"/>
                </a:cubicBezTo>
                <a:lnTo>
                  <a:pt x="7613775" y="6857998"/>
                </a:lnTo>
                <a:lnTo>
                  <a:pt x="7522197" y="6857998"/>
                </a:lnTo>
                <a:lnTo>
                  <a:pt x="7410696" y="6803861"/>
                </a:lnTo>
                <a:cubicBezTo>
                  <a:pt x="7272778" y="6731418"/>
                  <a:pt x="7152025" y="6653264"/>
                  <a:pt x="7088673" y="6610396"/>
                </a:cubicBezTo>
                <a:cubicBezTo>
                  <a:pt x="7075202" y="6601287"/>
                  <a:pt x="7065689" y="6582532"/>
                  <a:pt x="7090188" y="6584365"/>
                </a:cubicBezTo>
                <a:cubicBezTo>
                  <a:pt x="7322587" y="6603983"/>
                  <a:pt x="7561036" y="6624528"/>
                  <a:pt x="7780046" y="6711283"/>
                </a:cubicBezTo>
                <a:cubicBezTo>
                  <a:pt x="7810971" y="6723712"/>
                  <a:pt x="7991193" y="6837187"/>
                  <a:pt x="7944957" y="6799347"/>
                </a:cubicBezTo>
                <a:cubicBezTo>
                  <a:pt x="7830578" y="6704934"/>
                  <a:pt x="7705171" y="6617800"/>
                  <a:pt x="7601828" y="6503934"/>
                </a:cubicBezTo>
                <a:cubicBezTo>
                  <a:pt x="7389349" y="6269558"/>
                  <a:pt x="7257096" y="5972523"/>
                  <a:pt x="7042773" y="5734011"/>
                </a:cubicBezTo>
                <a:cubicBezTo>
                  <a:pt x="7007812" y="5695337"/>
                  <a:pt x="6799377" y="5515396"/>
                  <a:pt x="6844835" y="5424988"/>
                </a:cubicBezTo>
                <a:cubicBezTo>
                  <a:pt x="6847512" y="5419632"/>
                  <a:pt x="6854586" y="5418954"/>
                  <a:pt x="6861797" y="5419899"/>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7427076" y="5142684"/>
                </a:moveTo>
                <a:cubicBezTo>
                  <a:pt x="7446602" y="5152725"/>
                  <a:pt x="7466122" y="5162767"/>
                  <a:pt x="7485963" y="5174783"/>
                </a:cubicBezTo>
                <a:cubicBezTo>
                  <a:pt x="7567460" y="5225071"/>
                  <a:pt x="7639772" y="5286770"/>
                  <a:pt x="7719410" y="5357281"/>
                </a:cubicBezTo>
                <a:cubicBezTo>
                  <a:pt x="7777835" y="5408518"/>
                  <a:pt x="7850375" y="5472816"/>
                  <a:pt x="7907163" y="5546863"/>
                </a:cubicBezTo>
                <a:cubicBezTo>
                  <a:pt x="7924160" y="5569331"/>
                  <a:pt x="7940457" y="5592330"/>
                  <a:pt x="7956656" y="5615961"/>
                </a:cubicBezTo>
                <a:cubicBezTo>
                  <a:pt x="7978464" y="5647485"/>
                  <a:pt x="7999857" y="5677676"/>
                  <a:pt x="8023445" y="5705642"/>
                </a:cubicBezTo>
                <a:cubicBezTo>
                  <a:pt x="7956400" y="5569150"/>
                  <a:pt x="7861731" y="5443166"/>
                  <a:pt x="7754656" y="5341546"/>
                </a:cubicBezTo>
                <a:cubicBezTo>
                  <a:pt x="7668081" y="5259722"/>
                  <a:pt x="7548884" y="5180582"/>
                  <a:pt x="7427076" y="5142684"/>
                </a:cubicBezTo>
                <a:close/>
                <a:moveTo>
                  <a:pt x="7312201" y="5128278"/>
                </a:moveTo>
                <a:cubicBezTo>
                  <a:pt x="7322935" y="5135049"/>
                  <a:pt x="7332964" y="5142350"/>
                  <a:pt x="7343603" y="5149746"/>
                </a:cubicBezTo>
                <a:cubicBezTo>
                  <a:pt x="7496266" y="5257079"/>
                  <a:pt x="7656157" y="5373847"/>
                  <a:pt x="7791759" y="5515717"/>
                </a:cubicBezTo>
                <a:lnTo>
                  <a:pt x="7825280" y="5551608"/>
                </a:lnTo>
                <a:cubicBezTo>
                  <a:pt x="7875363" y="5604773"/>
                  <a:pt x="7926463" y="5659374"/>
                  <a:pt x="7982410" y="5702551"/>
                </a:cubicBezTo>
                <a:cubicBezTo>
                  <a:pt x="7964809" y="5679989"/>
                  <a:pt x="7948608" y="5656366"/>
                  <a:pt x="7932408" y="5632736"/>
                </a:cubicBezTo>
                <a:cubicBezTo>
                  <a:pt x="7916712" y="5609836"/>
                  <a:pt x="7901020" y="5586930"/>
                  <a:pt x="7883927" y="5565087"/>
                </a:cubicBezTo>
                <a:cubicBezTo>
                  <a:pt x="7828664" y="5493188"/>
                  <a:pt x="7757146" y="5430331"/>
                  <a:pt x="7699832" y="5379904"/>
                </a:cubicBezTo>
                <a:cubicBezTo>
                  <a:pt x="7621217" y="5310828"/>
                  <a:pt x="7550116" y="5249322"/>
                  <a:pt x="7470240" y="5200559"/>
                </a:cubicBezTo>
                <a:cubicBezTo>
                  <a:pt x="7417598" y="5168141"/>
                  <a:pt x="7364314" y="5143956"/>
                  <a:pt x="7312201" y="5128278"/>
                </a:cubicBezTo>
                <a:close/>
                <a:moveTo>
                  <a:pt x="7244057" y="5124233"/>
                </a:moveTo>
                <a:cubicBezTo>
                  <a:pt x="7240832" y="5137197"/>
                  <a:pt x="7314310" y="5167040"/>
                  <a:pt x="7353035" y="5197318"/>
                </a:cubicBezTo>
                <a:cubicBezTo>
                  <a:pt x="7566127" y="5367091"/>
                  <a:pt x="7749139" y="5595671"/>
                  <a:pt x="7981878" y="5738345"/>
                </a:cubicBezTo>
                <a:cubicBezTo>
                  <a:pt x="7917138" y="5691903"/>
                  <a:pt x="7860147" y="5631267"/>
                  <a:pt x="7804780" y="5572174"/>
                </a:cubicBezTo>
                <a:cubicBezTo>
                  <a:pt x="7793606" y="5560210"/>
                  <a:pt x="7782433" y="5548247"/>
                  <a:pt x="7771164" y="5536908"/>
                </a:cubicBezTo>
                <a:cubicBezTo>
                  <a:pt x="7637791" y="5396658"/>
                  <a:pt x="7478920" y="5281329"/>
                  <a:pt x="7327465" y="5174181"/>
                </a:cubicBezTo>
                <a:cubicBezTo>
                  <a:pt x="7300620" y="5155330"/>
                  <a:pt x="7274186" y="5137825"/>
                  <a:pt x="7244057" y="5124233"/>
                </a:cubicBezTo>
                <a:close/>
                <a:moveTo>
                  <a:pt x="7133363" y="5050246"/>
                </a:moveTo>
                <a:cubicBezTo>
                  <a:pt x="7577149" y="5121491"/>
                  <a:pt x="7947715" y="5355125"/>
                  <a:pt x="8128687" y="5790959"/>
                </a:cubicBezTo>
                <a:cubicBezTo>
                  <a:pt x="8276565" y="5905246"/>
                  <a:pt x="8400253" y="6044012"/>
                  <a:pt x="8497002" y="6204913"/>
                </a:cubicBezTo>
                <a:cubicBezTo>
                  <a:pt x="8503575" y="6141856"/>
                  <a:pt x="8502497" y="6159666"/>
                  <a:pt x="8514292" y="6015372"/>
                </a:cubicBezTo>
                <a:cubicBezTo>
                  <a:pt x="8536052" y="5749157"/>
                  <a:pt x="8547760" y="5533819"/>
                  <a:pt x="8491838" y="5336275"/>
                </a:cubicBezTo>
                <a:cubicBezTo>
                  <a:pt x="8507078" y="5267180"/>
                  <a:pt x="8575461" y="5351481"/>
                  <a:pt x="8605731" y="5600804"/>
                </a:cubicBezTo>
                <a:cubicBezTo>
                  <a:pt x="8608350" y="5745349"/>
                  <a:pt x="8605836" y="5891029"/>
                  <a:pt x="8594880" y="6039262"/>
                </a:cubicBezTo>
                <a:cubicBezTo>
                  <a:pt x="8575957" y="6291971"/>
                  <a:pt x="8542313" y="6543716"/>
                  <a:pt x="8494242" y="6792600"/>
                </a:cubicBezTo>
                <a:cubicBezTo>
                  <a:pt x="8597730" y="6727745"/>
                  <a:pt x="8691862" y="6639036"/>
                  <a:pt x="8794675" y="6590735"/>
                </a:cubicBezTo>
                <a:cubicBezTo>
                  <a:pt x="8796362" y="6587786"/>
                  <a:pt x="8798755" y="6584312"/>
                  <a:pt x="8800448" y="6581371"/>
                </a:cubicBezTo>
                <a:cubicBezTo>
                  <a:pt x="8795284" y="6578656"/>
                  <a:pt x="8790221" y="6575317"/>
                  <a:pt x="8788186" y="6572441"/>
                </a:cubicBezTo>
                <a:cubicBezTo>
                  <a:pt x="8594646" y="6311498"/>
                  <a:pt x="8993712" y="5858248"/>
                  <a:pt x="9137232" y="5665639"/>
                </a:cubicBezTo>
                <a:cubicBezTo>
                  <a:pt x="9150495" y="5647816"/>
                  <a:pt x="9217510" y="5675384"/>
                  <a:pt x="9216765" y="5696416"/>
                </a:cubicBezTo>
                <a:cubicBezTo>
                  <a:pt x="9208076" y="5983368"/>
                  <a:pt x="9105464" y="6228377"/>
                  <a:pt x="8969849" y="6466405"/>
                </a:cubicBezTo>
                <a:cubicBezTo>
                  <a:pt x="9192790" y="6382070"/>
                  <a:pt x="9514633" y="6424367"/>
                  <a:pt x="9706237" y="6419148"/>
                </a:cubicBezTo>
                <a:cubicBezTo>
                  <a:pt x="9875985" y="6415062"/>
                  <a:pt x="9998989" y="6424957"/>
                  <a:pt x="10110375" y="6563116"/>
                </a:cubicBezTo>
                <a:cubicBezTo>
                  <a:pt x="10119737" y="6574800"/>
                  <a:pt x="10104347" y="6578204"/>
                  <a:pt x="10096281" y="6578254"/>
                </a:cubicBezTo>
                <a:cubicBezTo>
                  <a:pt x="9752742" y="6584519"/>
                  <a:pt x="9411210" y="6642343"/>
                  <a:pt x="9067672" y="6648608"/>
                </a:cubicBezTo>
                <a:cubicBezTo>
                  <a:pt x="9008636" y="6649807"/>
                  <a:pt x="8918484" y="6627657"/>
                  <a:pt x="8859441" y="6641028"/>
                </a:cubicBezTo>
                <a:cubicBezTo>
                  <a:pt x="8858839" y="6640935"/>
                  <a:pt x="8858138" y="6641468"/>
                  <a:pt x="8857528" y="6641375"/>
                </a:cubicBezTo>
                <a:cubicBezTo>
                  <a:pt x="8854312" y="6642158"/>
                  <a:pt x="8851192" y="6642319"/>
                  <a:pt x="8848579" y="6643204"/>
                </a:cubicBezTo>
                <a:cubicBezTo>
                  <a:pt x="8763018" y="6670925"/>
                  <a:pt x="8669480" y="6759768"/>
                  <a:pt x="8576285" y="6824788"/>
                </a:cubicBezTo>
                <a:lnTo>
                  <a:pt x="8519159" y="6857998"/>
                </a:lnTo>
                <a:lnTo>
                  <a:pt x="8393540" y="6857998"/>
                </a:lnTo>
                <a:lnTo>
                  <a:pt x="8417346" y="6745652"/>
                </a:lnTo>
                <a:cubicBezTo>
                  <a:pt x="8445294" y="6600749"/>
                  <a:pt x="8467982" y="6454800"/>
                  <a:pt x="8485502" y="6308216"/>
                </a:cubicBezTo>
                <a:cubicBezTo>
                  <a:pt x="8483369" y="6305964"/>
                  <a:pt x="8481139" y="6304343"/>
                  <a:pt x="8480214" y="6302278"/>
                </a:cubicBezTo>
                <a:cubicBezTo>
                  <a:pt x="8389148" y="6120471"/>
                  <a:pt x="8265637" y="5964433"/>
                  <a:pt x="8112215" y="5837768"/>
                </a:cubicBezTo>
                <a:cubicBezTo>
                  <a:pt x="8107469" y="5836403"/>
                  <a:pt x="8101510" y="5834843"/>
                  <a:pt x="8095146" y="5831943"/>
                </a:cubicBezTo>
                <a:cubicBezTo>
                  <a:pt x="7720999" y="5670157"/>
                  <a:pt x="7460805" y="5310579"/>
                  <a:pt x="7131946" y="5075653"/>
                </a:cubicBezTo>
                <a:cubicBezTo>
                  <a:pt x="7120196" y="5067444"/>
                  <a:pt x="7107334" y="5046255"/>
                  <a:pt x="7133363" y="5050246"/>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1544294" y="4944364"/>
                </a:moveTo>
                <a:cubicBezTo>
                  <a:pt x="11560186" y="5180994"/>
                  <a:pt x="11601886" y="5476223"/>
                  <a:pt x="11755210" y="5588157"/>
                </a:cubicBezTo>
                <a:cubicBezTo>
                  <a:pt x="11638730" y="5382912"/>
                  <a:pt x="11582097" y="5153179"/>
                  <a:pt x="11544294" y="4944364"/>
                </a:cubicBezTo>
                <a:close/>
                <a:moveTo>
                  <a:pt x="11571408" y="4918599"/>
                </a:moveTo>
                <a:cubicBezTo>
                  <a:pt x="11607963" y="5126676"/>
                  <a:pt x="11663078" y="5358905"/>
                  <a:pt x="11778250" y="5565760"/>
                </a:cubicBezTo>
                <a:cubicBezTo>
                  <a:pt x="11740096" y="5335710"/>
                  <a:pt x="11685166" y="5117152"/>
                  <a:pt x="11571408" y="4918599"/>
                </a:cubicBezTo>
                <a:close/>
                <a:moveTo>
                  <a:pt x="11540154" y="4867303"/>
                </a:moveTo>
                <a:cubicBezTo>
                  <a:pt x="11540302" y="4868748"/>
                  <a:pt x="11540443" y="4870186"/>
                  <a:pt x="11540380" y="4872526"/>
                </a:cubicBezTo>
                <a:lnTo>
                  <a:pt x="11542590" y="4871112"/>
                </a:lnTo>
                <a:close/>
                <a:moveTo>
                  <a:pt x="10567662" y="4866948"/>
                </a:moveTo>
                <a:cubicBezTo>
                  <a:pt x="10522198" y="4867672"/>
                  <a:pt x="10476263" y="4872522"/>
                  <a:pt x="10431225" y="4877568"/>
                </a:cubicBezTo>
                <a:cubicBezTo>
                  <a:pt x="10381279" y="4883457"/>
                  <a:pt x="10328981" y="4889314"/>
                  <a:pt x="10277556" y="4889247"/>
                </a:cubicBezTo>
                <a:cubicBezTo>
                  <a:pt x="10236449" y="4889475"/>
                  <a:pt x="10195262" y="4885932"/>
                  <a:pt x="10155875" y="4882769"/>
                </a:cubicBezTo>
                <a:cubicBezTo>
                  <a:pt x="10128043" y="4880639"/>
                  <a:pt x="10100420" y="4877611"/>
                  <a:pt x="10072733" y="4876924"/>
                </a:cubicBezTo>
                <a:cubicBezTo>
                  <a:pt x="10009605" y="4874377"/>
                  <a:pt x="9945053" y="4878112"/>
                  <a:pt x="9882500" y="4881330"/>
                </a:cubicBezTo>
                <a:cubicBezTo>
                  <a:pt x="9817947" y="4885065"/>
                  <a:pt x="9751031" y="4888772"/>
                  <a:pt x="9685205" y="4885650"/>
                </a:cubicBezTo>
                <a:lnTo>
                  <a:pt x="9666932" y="4885075"/>
                </a:lnTo>
                <a:cubicBezTo>
                  <a:pt x="9647413" y="4883768"/>
                  <a:pt x="9627689" y="4883349"/>
                  <a:pt x="9608662" y="4884027"/>
                </a:cubicBezTo>
                <a:cubicBezTo>
                  <a:pt x="9746940" y="4906717"/>
                  <a:pt x="9886187" y="4927258"/>
                  <a:pt x="10026230" y="4938088"/>
                </a:cubicBezTo>
                <a:cubicBezTo>
                  <a:pt x="10217917" y="4954217"/>
                  <a:pt x="10389161" y="4921336"/>
                  <a:pt x="10567662" y="4866948"/>
                </a:cubicBezTo>
                <a:close/>
                <a:moveTo>
                  <a:pt x="10221015" y="4783657"/>
                </a:moveTo>
                <a:cubicBezTo>
                  <a:pt x="10183412" y="4782731"/>
                  <a:pt x="10145345" y="4783278"/>
                  <a:pt x="10107121" y="4785091"/>
                </a:cubicBezTo>
                <a:cubicBezTo>
                  <a:pt x="9954224" y="4792347"/>
                  <a:pt x="9798826" y="4819883"/>
                  <a:pt x="9660668" y="4854595"/>
                </a:cubicBezTo>
                <a:cubicBezTo>
                  <a:pt x="9663924" y="4854814"/>
                  <a:pt x="9666276" y="4854838"/>
                  <a:pt x="9669531" y="4855057"/>
                </a:cubicBezTo>
                <a:lnTo>
                  <a:pt x="9687254" y="4855986"/>
                </a:lnTo>
                <a:cubicBezTo>
                  <a:pt x="9751279" y="4858722"/>
                  <a:pt x="9817637" y="4855370"/>
                  <a:pt x="9881290" y="4851445"/>
                </a:cubicBezTo>
                <a:cubicBezTo>
                  <a:pt x="9944395" y="4847874"/>
                  <a:pt x="10009857" y="4844334"/>
                  <a:pt x="10074432" y="4846715"/>
                </a:cubicBezTo>
                <a:cubicBezTo>
                  <a:pt x="10102466" y="4847944"/>
                  <a:pt x="10131190" y="4850269"/>
                  <a:pt x="10159369" y="4852935"/>
                </a:cubicBezTo>
                <a:cubicBezTo>
                  <a:pt x="10198208" y="4856456"/>
                  <a:pt x="10239045" y="4859459"/>
                  <a:pt x="10278706" y="4859393"/>
                </a:cubicBezTo>
                <a:cubicBezTo>
                  <a:pt x="10328324" y="4859079"/>
                  <a:pt x="10379724" y="4853023"/>
                  <a:pt x="10429120" y="4847493"/>
                </a:cubicBezTo>
                <a:cubicBezTo>
                  <a:pt x="10465435" y="4843425"/>
                  <a:pt x="10501756" y="4839354"/>
                  <a:pt x="10538565" y="4837270"/>
                </a:cubicBezTo>
                <a:cubicBezTo>
                  <a:pt x="10442450" y="4802463"/>
                  <a:pt x="10333824" y="4786435"/>
                  <a:pt x="10221015" y="478365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9857254" y="4275904"/>
                </a:moveTo>
                <a:cubicBezTo>
                  <a:pt x="9525980" y="4300770"/>
                  <a:pt x="9241479" y="4364703"/>
                  <a:pt x="8989866" y="4472742"/>
                </a:cubicBezTo>
                <a:lnTo>
                  <a:pt x="8931614" y="4498508"/>
                </a:lnTo>
                <a:cubicBezTo>
                  <a:pt x="8902659" y="4511659"/>
                  <a:pt x="8873359" y="4524268"/>
                  <a:pt x="8843711" y="4536334"/>
                </a:cubicBezTo>
                <a:cubicBezTo>
                  <a:pt x="8889894" y="4522124"/>
                  <a:pt x="8937874" y="4508296"/>
                  <a:pt x="8966093" y="4502509"/>
                </a:cubicBezTo>
                <a:cubicBezTo>
                  <a:pt x="9076195" y="4481142"/>
                  <a:pt x="9187512" y="4468967"/>
                  <a:pt x="9299227" y="4454994"/>
                </a:cubicBezTo>
                <a:cubicBezTo>
                  <a:pt x="9502333" y="4429326"/>
                  <a:pt x="9654280" y="4317586"/>
                  <a:pt x="9857254" y="4275904"/>
                </a:cubicBezTo>
                <a:close/>
                <a:moveTo>
                  <a:pt x="9615182" y="4220499"/>
                </a:moveTo>
                <a:cubicBezTo>
                  <a:pt x="9415185" y="4228027"/>
                  <a:pt x="9214426" y="4329700"/>
                  <a:pt x="9023688" y="4425819"/>
                </a:cubicBezTo>
                <a:cubicBezTo>
                  <a:pt x="9256457" y="4332127"/>
                  <a:pt x="9516545" y="4273854"/>
                  <a:pt x="9814527" y="4248048"/>
                </a:cubicBezTo>
                <a:cubicBezTo>
                  <a:pt x="9748431" y="4225943"/>
                  <a:pt x="9681848" y="4217991"/>
                  <a:pt x="9615182" y="4220499"/>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9258094" y="3958602"/>
                </a:moveTo>
                <a:cubicBezTo>
                  <a:pt x="9013678" y="4006086"/>
                  <a:pt x="8768731" y="4060051"/>
                  <a:pt x="8526712" y="4119804"/>
                </a:cubicBezTo>
                <a:cubicBezTo>
                  <a:pt x="8781748" y="4123003"/>
                  <a:pt x="9026494" y="4069940"/>
                  <a:pt x="9258094" y="3958602"/>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1225213" y="3936722"/>
                </a:moveTo>
                <a:cubicBezTo>
                  <a:pt x="11207028" y="4022695"/>
                  <a:pt x="11194593" y="4110355"/>
                  <a:pt x="11182914" y="4196771"/>
                </a:cubicBezTo>
                <a:cubicBezTo>
                  <a:pt x="11164076" y="4335276"/>
                  <a:pt x="11145116" y="4478465"/>
                  <a:pt x="11099211" y="4613594"/>
                </a:cubicBezTo>
                <a:cubicBezTo>
                  <a:pt x="11088245" y="4645134"/>
                  <a:pt x="11076378" y="4676477"/>
                  <a:pt x="11064509" y="4707830"/>
                </a:cubicBezTo>
                <a:lnTo>
                  <a:pt x="11049349" y="4747418"/>
                </a:lnTo>
                <a:cubicBezTo>
                  <a:pt x="11022123" y="4819250"/>
                  <a:pt x="10998838" y="4892390"/>
                  <a:pt x="10978260" y="4966094"/>
                </a:cubicBezTo>
                <a:cubicBezTo>
                  <a:pt x="11216457" y="4678857"/>
                  <a:pt x="11222923" y="4300706"/>
                  <a:pt x="11225213" y="393672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1201005" y="3900089"/>
                </a:moveTo>
                <a:cubicBezTo>
                  <a:pt x="11064705" y="4216426"/>
                  <a:pt x="10958405" y="4541932"/>
                  <a:pt x="10968432" y="4885010"/>
                </a:cubicBezTo>
                <a:cubicBezTo>
                  <a:pt x="10984596" y="4834817"/>
                  <a:pt x="11001105" y="4785171"/>
                  <a:pt x="11019967" y="4735553"/>
                </a:cubicBezTo>
                <a:lnTo>
                  <a:pt x="11035125" y="4695966"/>
                </a:lnTo>
                <a:cubicBezTo>
                  <a:pt x="11047342" y="4665154"/>
                  <a:pt x="11059004" y="4634706"/>
                  <a:pt x="11069972" y="4603168"/>
                </a:cubicBezTo>
                <a:cubicBezTo>
                  <a:pt x="11114708" y="4471083"/>
                  <a:pt x="11133811" y="4329343"/>
                  <a:pt x="11152239" y="4192628"/>
                </a:cubicBezTo>
                <a:cubicBezTo>
                  <a:pt x="11165272" y="4096160"/>
                  <a:pt x="11178361" y="3997344"/>
                  <a:pt x="11201005" y="3900089"/>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10268559" y="3871054"/>
                </a:moveTo>
                <a:cubicBezTo>
                  <a:pt x="10277021" y="4100939"/>
                  <a:pt x="10375577" y="4306148"/>
                  <a:pt x="10494169" y="4520780"/>
                </a:cubicBezTo>
                <a:cubicBezTo>
                  <a:pt x="10447177" y="4399850"/>
                  <a:pt x="10400743" y="4278562"/>
                  <a:pt x="10356661" y="4157302"/>
                </a:cubicBezTo>
                <a:cubicBezTo>
                  <a:pt x="10321871" y="4061517"/>
                  <a:pt x="10289232" y="3966669"/>
                  <a:pt x="10268559" y="3871054"/>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0277529" y="3701307"/>
                </a:moveTo>
                <a:cubicBezTo>
                  <a:pt x="10277467" y="3703640"/>
                  <a:pt x="10276853" y="3706334"/>
                  <a:pt x="10276797" y="3708672"/>
                </a:cubicBezTo>
                <a:cubicBezTo>
                  <a:pt x="10284209" y="3854149"/>
                  <a:pt x="10331835" y="3999199"/>
                  <a:pt x="10385906" y="4147031"/>
                </a:cubicBezTo>
                <a:cubicBezTo>
                  <a:pt x="10434036" y="4279493"/>
                  <a:pt x="10484873" y="4412529"/>
                  <a:pt x="10536458" y="4544310"/>
                </a:cubicBezTo>
                <a:cubicBezTo>
                  <a:pt x="10537315" y="4408107"/>
                  <a:pt x="10476552" y="4266858"/>
                  <a:pt x="10436479" y="4144570"/>
                </a:cubicBezTo>
                <a:cubicBezTo>
                  <a:pt x="10386976" y="3995354"/>
                  <a:pt x="10333255" y="3848072"/>
                  <a:pt x="10277529" y="3701307"/>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0" y="3982240"/>
                  <a:pt x="5111996" y="4065759"/>
                </a:cubicBezTo>
                <a:cubicBezTo>
                  <a:pt x="5199925" y="4149276"/>
                  <a:pt x="5291490" y="4229096"/>
                  <a:pt x="5388877" y="4300185"/>
                </a:cubicBezTo>
                <a:cubicBezTo>
                  <a:pt x="5401113"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1" y="3090882"/>
                </a:moveTo>
                <a:lnTo>
                  <a:pt x="5480135" y="3565802"/>
                </a:lnTo>
                <a:cubicBezTo>
                  <a:pt x="5490809" y="3762845"/>
                  <a:pt x="5501220" y="3965024"/>
                  <a:pt x="5499022" y="4166310"/>
                </a:cubicBezTo>
                <a:cubicBezTo>
                  <a:pt x="5546233" y="3984186"/>
                  <a:pt x="5562118" y="3799116"/>
                  <a:pt x="5547022" y="3607838"/>
                </a:cubicBezTo>
                <a:cubicBezTo>
                  <a:pt x="5541143" y="3530760"/>
                  <a:pt x="5529684" y="3453908"/>
                  <a:pt x="5515964" y="3378541"/>
                </a:cubicBezTo>
                <a:cubicBezTo>
                  <a:pt x="5505773" y="3321668"/>
                  <a:pt x="5475310" y="3095607"/>
                  <a:pt x="5453701"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69"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lnTo>
                  <a:pt x="6038705" y="4763847"/>
                </a:lnTo>
                <a:lnTo>
                  <a:pt x="6037783"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0"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6"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2"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7"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3"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6"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1"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cubicBezTo>
                  <a:pt x="10068034" y="4289020"/>
                  <a:pt x="10235704" y="4406341"/>
                  <a:pt x="10395379" y="4531843"/>
                </a:cubicBezTo>
                <a:cubicBezTo>
                  <a:pt x="10227815" y="4223610"/>
                  <a:pt x="10104867" y="3926696"/>
                  <a:pt x="10225980" y="3561061"/>
                </a:cubicBezTo>
                <a:cubicBezTo>
                  <a:pt x="10233239" y="3539559"/>
                  <a:pt x="10303382" y="3509255"/>
                  <a:pt x="10314210" y="3538353"/>
                </a:cubicBezTo>
                <a:cubicBezTo>
                  <a:pt x="10408734" y="3779872"/>
                  <a:pt x="10497596" y="4023472"/>
                  <a:pt x="10573663" y="4271430"/>
                </a:cubicBezTo>
                <a:cubicBezTo>
                  <a:pt x="10618238" y="4415363"/>
                  <a:pt x="10653304" y="4549296"/>
                  <a:pt x="10583736" y="4688819"/>
                </a:cubicBezTo>
                <a:cubicBezTo>
                  <a:pt x="10685909" y="4776757"/>
                  <a:pt x="10784700" y="4869157"/>
                  <a:pt x="10880472" y="4966558"/>
                </a:cubicBezTo>
                <a:cubicBezTo>
                  <a:pt x="10849056" y="4499967"/>
                  <a:pt x="11034230" y="4066538"/>
                  <a:pt x="11231212" y="3645474"/>
                </a:cubicBezTo>
                <a:cubicBezTo>
                  <a:pt x="11242138" y="3622394"/>
                  <a:pt x="11319709" y="3598841"/>
                  <a:pt x="11317765" y="3638405"/>
                </a:cubicBezTo>
                <a:cubicBezTo>
                  <a:pt x="11295958" y="4125233"/>
                  <a:pt x="11372236" y="4676562"/>
                  <a:pt x="10982911" y="5051260"/>
                </a:cubicBezTo>
                <a:cubicBezTo>
                  <a:pt x="10979389" y="5054277"/>
                  <a:pt x="10974419" y="5057456"/>
                  <a:pt x="10968747" y="5059552"/>
                </a:cubicBezTo>
                <a:cubicBezTo>
                  <a:pt x="11069120" y="5167803"/>
                  <a:pt x="11166116" y="5280511"/>
                  <a:pt x="11258020" y="5401078"/>
                </a:cubicBezTo>
                <a:cubicBezTo>
                  <a:pt x="11414501" y="5606795"/>
                  <a:pt x="11558425" y="5822089"/>
                  <a:pt x="11688741" y="6045312"/>
                </a:cubicBezTo>
                <a:cubicBezTo>
                  <a:pt x="11728326" y="5923422"/>
                  <a:pt x="11744133" y="5789920"/>
                  <a:pt x="11794425" y="5681109"/>
                </a:cubicBezTo>
                <a:cubicBezTo>
                  <a:pt x="11793785" y="5677682"/>
                  <a:pt x="11793359" y="5673360"/>
                  <a:pt x="11792727" y="5669934"/>
                </a:cubicBezTo>
                <a:cubicBezTo>
                  <a:pt x="11786706" y="5671483"/>
                  <a:pt x="11780344" y="5672486"/>
                  <a:pt x="11776744" y="5671723"/>
                </a:cubicBezTo>
                <a:cubicBezTo>
                  <a:pt x="11442886" y="5608574"/>
                  <a:pt x="11457436" y="4983823"/>
                  <a:pt x="11442546" y="4736592"/>
                </a:cubicBezTo>
                <a:cubicBezTo>
                  <a:pt x="11441155" y="4713728"/>
                  <a:pt x="11514076" y="4687776"/>
                  <a:pt x="11527771" y="4704317"/>
                </a:cubicBezTo>
                <a:cubicBezTo>
                  <a:pt x="11715804" y="4928943"/>
                  <a:pt x="11799388" y="5187422"/>
                  <a:pt x="11851542" y="5463703"/>
                </a:cubicBezTo>
                <a:cubicBezTo>
                  <a:pt x="11913004" y="5353500"/>
                  <a:pt x="12015977" y="5250086"/>
                  <a:pt x="12122505" y="5156948"/>
                </a:cubicBezTo>
                <a:lnTo>
                  <a:pt x="12192002" y="5098973"/>
                </a:lnTo>
                <a:lnTo>
                  <a:pt x="12192001" y="5160062"/>
                </a:lnTo>
                <a:lnTo>
                  <a:pt x="12155105" y="5191181"/>
                </a:lnTo>
                <a:cubicBezTo>
                  <a:pt x="12056052" y="5282318"/>
                  <a:pt x="11965498" y="5385071"/>
                  <a:pt x="11918903" y="5491132"/>
                </a:cubicBezTo>
                <a:cubicBezTo>
                  <a:pt x="11960691" y="5426848"/>
                  <a:pt x="12011970" y="5370101"/>
                  <a:pt x="12067554" y="5317498"/>
                </a:cubicBezTo>
                <a:lnTo>
                  <a:pt x="12192001" y="5211391"/>
                </a:lnTo>
                <a:lnTo>
                  <a:pt x="12192001" y="5251558"/>
                </a:lnTo>
                <a:lnTo>
                  <a:pt x="12087498" y="5340764"/>
                </a:lnTo>
                <a:cubicBezTo>
                  <a:pt x="12032329" y="5393102"/>
                  <a:pt x="11981742" y="5449408"/>
                  <a:pt x="11941335" y="5512809"/>
                </a:cubicBezTo>
                <a:cubicBezTo>
                  <a:pt x="11925082" y="5538523"/>
                  <a:pt x="11910985" y="5565169"/>
                  <a:pt x="11898139" y="5592553"/>
                </a:cubicBezTo>
                <a:cubicBezTo>
                  <a:pt x="11945914" y="5558922"/>
                  <a:pt x="11992854" y="5522778"/>
                  <a:pt x="12037359" y="5482816"/>
                </a:cubicBezTo>
                <a:lnTo>
                  <a:pt x="12192001" y="5330890"/>
                </a:lnTo>
                <a:lnTo>
                  <a:pt x="12192001" y="5402911"/>
                </a:lnTo>
                <a:lnTo>
                  <a:pt x="12054488" y="5533939"/>
                </a:lnTo>
                <a:cubicBezTo>
                  <a:pt x="12007570" y="5576210"/>
                  <a:pt x="11919625" y="5622495"/>
                  <a:pt x="11880977" y="5674040"/>
                </a:cubicBezTo>
                <a:cubicBezTo>
                  <a:pt x="11880428" y="5674391"/>
                  <a:pt x="11880223" y="5675288"/>
                  <a:pt x="11879666" y="5675644"/>
                </a:cubicBezTo>
                <a:cubicBezTo>
                  <a:pt x="11877599" y="5678494"/>
                  <a:pt x="11875186" y="5680803"/>
                  <a:pt x="11873674" y="5683306"/>
                </a:cubicBezTo>
                <a:cubicBezTo>
                  <a:pt x="11806563" y="5791374"/>
                  <a:pt x="11801847" y="5992131"/>
                  <a:pt x="11738608" y="6118417"/>
                </a:cubicBezTo>
                <a:cubicBezTo>
                  <a:pt x="11737642" y="6120562"/>
                  <a:pt x="11735234" y="6122876"/>
                  <a:pt x="11732820" y="6125184"/>
                </a:cubicBezTo>
                <a:cubicBezTo>
                  <a:pt x="11856220" y="6344593"/>
                  <a:pt x="11965159" y="6571523"/>
                  <a:pt x="12058063" y="6805045"/>
                </a:cubicBezTo>
                <a:lnTo>
                  <a:pt x="12077722" y="6857999"/>
                </a:lnTo>
                <a:lnTo>
                  <a:pt x="11980831" y="6857999"/>
                </a:lnTo>
                <a:lnTo>
                  <a:pt x="11842370" y="6532596"/>
                </a:lnTo>
                <a:lnTo>
                  <a:pt x="11807118" y="6461642"/>
                </a:lnTo>
                <a:cubicBezTo>
                  <a:pt x="11675874" y="6190726"/>
                  <a:pt x="11523363" y="5930353"/>
                  <a:pt x="11352410" y="5682534"/>
                </a:cubicBezTo>
                <a:cubicBezTo>
                  <a:pt x="11349154" y="5682314"/>
                  <a:pt x="11346248" y="5682642"/>
                  <a:pt x="11344098" y="5681717"/>
                </a:cubicBezTo>
                <a:cubicBezTo>
                  <a:pt x="11146884" y="5607050"/>
                  <a:pt x="10940954" y="5574737"/>
                  <a:pt x="10730809" y="5585749"/>
                </a:cubicBezTo>
                <a:cubicBezTo>
                  <a:pt x="10726045" y="5588034"/>
                  <a:pt x="10720166" y="5591021"/>
                  <a:pt x="10713050" y="5593271"/>
                </a:cubicBezTo>
                <a:cubicBezTo>
                  <a:pt x="10300570" y="5732161"/>
                  <a:pt x="9845774" y="5640588"/>
                  <a:pt x="9420192" y="5692050"/>
                </a:cubicBezTo>
                <a:cubicBezTo>
                  <a:pt x="9405112" y="5694029"/>
                  <a:pt x="9380308" y="5686903"/>
                  <a:pt x="9404066" y="5671708"/>
                </a:cubicBezTo>
                <a:cubicBezTo>
                  <a:pt x="9811305" y="5415077"/>
                  <a:pt x="10269729" y="5333413"/>
                  <a:pt x="10712309" y="5538562"/>
                </a:cubicBezTo>
                <a:cubicBezTo>
                  <a:pt x="10909559" y="5522006"/>
                  <a:pt x="11103888" y="5541041"/>
                  <a:pt x="11291486" y="5595804"/>
                </a:cubicBezTo>
                <a:cubicBezTo>
                  <a:pt x="11253937" y="5543176"/>
                  <a:pt x="11215832" y="5490905"/>
                  <a:pt x="11176624" y="5439340"/>
                </a:cubicBezTo>
                <a:cubicBezTo>
                  <a:pt x="11019444" y="5232532"/>
                  <a:pt x="10848144" y="5046247"/>
                  <a:pt x="10665962" y="4874588"/>
                </a:cubicBezTo>
                <a:cubicBezTo>
                  <a:pt x="10659400" y="4876493"/>
                  <a:pt x="10653378" y="4878043"/>
                  <a:pt x="10647017" y="4879047"/>
                </a:cubicBezTo>
                <a:cubicBezTo>
                  <a:pt x="10469841" y="4937947"/>
                  <a:pt x="10294852" y="4989315"/>
                  <a:pt x="10107096" y="4989072"/>
                </a:cubicBezTo>
                <a:cubicBezTo>
                  <a:pt x="9884392" y="4988955"/>
                  <a:pt x="9658777" y="4947776"/>
                  <a:pt x="9439953" y="4909921"/>
                </a:cubicBezTo>
                <a:cubicBezTo>
                  <a:pt x="9408584" y="4904693"/>
                  <a:pt x="9464056" y="4874580"/>
                  <a:pt x="9470279" y="4872131"/>
                </a:cubicBezTo>
                <a:cubicBezTo>
                  <a:pt x="9777078" y="4772480"/>
                  <a:pt x="10227985" y="4680296"/>
                  <a:pt x="10565024" y="4781269"/>
                </a:cubicBezTo>
                <a:cubicBezTo>
                  <a:pt x="10362949" y="4601638"/>
                  <a:pt x="10148128" y="4438593"/>
                  <a:pt x="9922490" y="4287833"/>
                </a:cubicBezTo>
                <a:cubicBezTo>
                  <a:pt x="9921938" y="4288186"/>
                  <a:pt x="9921032" y="4287993"/>
                  <a:pt x="9920481" y="4288346"/>
                </a:cubicBezTo>
                <a:cubicBezTo>
                  <a:pt x="9919033" y="4288508"/>
                  <a:pt x="9917026" y="4289026"/>
                  <a:pt x="9916127" y="4288836"/>
                </a:cubicBezTo>
                <a:cubicBezTo>
                  <a:pt x="9902906" y="4288860"/>
                  <a:pt x="9795895" y="4364971"/>
                  <a:pt x="9791125" y="4367248"/>
                </a:cubicBezTo>
                <a:cubicBezTo>
                  <a:pt x="9707175" y="4406384"/>
                  <a:pt x="9617775" y="4432133"/>
                  <a:pt x="9528364" y="4451767"/>
                </a:cubicBezTo>
                <a:cubicBezTo>
                  <a:pt x="9228232" y="4518029"/>
                  <a:pt x="8927622" y="4526349"/>
                  <a:pt x="8629850" y="4613329"/>
                </a:cubicBezTo>
                <a:cubicBezTo>
                  <a:pt x="8609591" y="4619390"/>
                  <a:pt x="8554225" y="4618011"/>
                  <a:pt x="8600239" y="4596243"/>
                </a:cubicBezTo>
                <a:cubicBezTo>
                  <a:pt x="8928850" y="4438196"/>
                  <a:pt x="9367700" y="4136057"/>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0"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0"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6" y="2637633"/>
                </a:cubicBezTo>
                <a:cubicBezTo>
                  <a:pt x="5803017" y="2582794"/>
                  <a:pt x="5810097"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4"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4"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0" y="891331"/>
                </a:cubicBezTo>
                <a:cubicBezTo>
                  <a:pt x="5712973"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5" y="246988"/>
                  <a:pt x="5760847" y="254734"/>
                  <a:pt x="5736947" y="261367"/>
                </a:cubicBezTo>
                <a:cubicBezTo>
                  <a:pt x="5638132"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7"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1" y="231951"/>
                </a:cubicBezTo>
                <a:cubicBezTo>
                  <a:pt x="5794994"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3" y="228123"/>
                </a:cubicBezTo>
                <a:cubicBezTo>
                  <a:pt x="5227195" y="227945"/>
                  <a:pt x="5244285" y="227765"/>
                  <a:pt x="5261015" y="227087"/>
                </a:cubicBezTo>
                <a:cubicBezTo>
                  <a:pt x="5463242" y="223204"/>
                  <a:pt x="5667966" y="183171"/>
                  <a:pt x="5861181" y="143093"/>
                </a:cubicBezTo>
                <a:cubicBezTo>
                  <a:pt x="5895330"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6"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6"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7"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2" y="2135538"/>
                  <a:pt x="5687608" y="2039972"/>
                </a:cubicBezTo>
                <a:cubicBezTo>
                  <a:pt x="5744741" y="1859679"/>
                  <a:pt x="5733310" y="1742061"/>
                  <a:pt x="5657554" y="1576445"/>
                </a:cubicBezTo>
                <a:cubicBezTo>
                  <a:pt x="5483231"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rgbClr val="EAF1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0" name="Google Shape;140;p26"/>
          <p:cNvSpPr/>
          <p:nvPr/>
        </p:nvSpPr>
        <p:spPr>
          <a:xfrm>
            <a:off x="342901" y="742950"/>
            <a:ext cx="7429500" cy="3657600"/>
          </a:xfrm>
          <a:prstGeom prst="rect">
            <a:avLst/>
          </a:prstGeom>
          <a:solidFill>
            <a:schemeClr val="lt1"/>
          </a:solidFill>
          <a:ln>
            <a:noFill/>
          </a:ln>
          <a:effectLst>
            <a:outerShdw blurRad="317500" rotWithShape="0" algn="ctr">
              <a:schemeClr val="dk1">
                <a:alpha val="24705"/>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41" name="Google Shape;141;p26"/>
          <p:cNvSpPr txBox="1"/>
          <p:nvPr>
            <p:ph type="ctrTitle"/>
          </p:nvPr>
        </p:nvSpPr>
        <p:spPr>
          <a:xfrm>
            <a:off x="857249" y="1257301"/>
            <a:ext cx="5086350" cy="1314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
              <a:t>The Law and Health Care</a:t>
            </a:r>
            <a:endParaRPr/>
          </a:p>
        </p:txBody>
      </p:sp>
      <p:sp>
        <p:nvSpPr>
          <p:cNvPr id="142" name="Google Shape;142;p26"/>
          <p:cNvSpPr txBox="1"/>
          <p:nvPr>
            <p:ph idx="1" type="subTitle"/>
          </p:nvPr>
        </p:nvSpPr>
        <p:spPr>
          <a:xfrm>
            <a:off x="857249" y="2571750"/>
            <a:ext cx="5086350" cy="1314450"/>
          </a:xfrm>
          <a:prstGeom prst="rect">
            <a:avLst/>
          </a:prstGeom>
          <a:noFill/>
          <a:ln>
            <a:noFill/>
          </a:ln>
        </p:spPr>
        <p:txBody>
          <a:bodyPr anchorCtr="0" anchor="t" bIns="45700" lIns="91425" spcFirstLastPara="1" rIns="91425" wrap="square" tIns="45700">
            <a:normAutofit fontScale="92500"/>
          </a:bodyPr>
          <a:lstStyle/>
          <a:p>
            <a:pPr indent="0" lvl="0" marL="0" rtl="0" algn="l">
              <a:spcBef>
                <a:spcPts val="0"/>
              </a:spcBef>
              <a:spcAft>
                <a:spcPts val="0"/>
              </a:spcAft>
              <a:buClr>
                <a:srgbClr val="888888"/>
              </a:buClr>
              <a:buSzPct val="100000"/>
              <a:buNone/>
            </a:pPr>
            <a:r>
              <a:t/>
            </a:r>
            <a:endParaRPr sz="3200">
              <a:solidFill>
                <a:schemeClr val="dk1"/>
              </a:solidFill>
            </a:endParaRPr>
          </a:p>
          <a:p>
            <a:pPr indent="0" lvl="0" marL="0" rtl="0" algn="l">
              <a:spcBef>
                <a:spcPts val="592"/>
              </a:spcBef>
              <a:spcAft>
                <a:spcPts val="0"/>
              </a:spcAft>
              <a:buClr>
                <a:schemeClr val="dk1"/>
              </a:buClr>
              <a:buSzPct val="100000"/>
              <a:buNone/>
            </a:pPr>
            <a:r>
              <a:rPr lang="en" sz="3200">
                <a:solidFill>
                  <a:schemeClr val="dk1"/>
                </a:solidFill>
              </a:rPr>
              <a:t>Health Information Science 140</a:t>
            </a:r>
            <a:endParaRPr/>
          </a:p>
          <a:p>
            <a:pPr indent="0" lvl="0" marL="0" rtl="0" algn="l">
              <a:spcBef>
                <a:spcPts val="592"/>
              </a:spcBef>
              <a:spcAft>
                <a:spcPts val="0"/>
              </a:spcAft>
              <a:buClr>
                <a:schemeClr val="dk1"/>
              </a:buClr>
              <a:buSzPct val="100000"/>
              <a:buNone/>
            </a:pPr>
            <a:r>
              <a:rPr lang="en" sz="3200">
                <a:solidFill>
                  <a:schemeClr val="dk1"/>
                </a:solidFill>
              </a:rPr>
              <a:t>University of Victoria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4"/>
          <p:cNvSpPr/>
          <p:nvPr/>
        </p:nvSpPr>
        <p:spPr>
          <a:xfrm>
            <a:off x="2" y="2"/>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15" name="Google Shape;315;p44"/>
          <p:cNvSpPr txBox="1"/>
          <p:nvPr>
            <p:ph type="title"/>
          </p:nvPr>
        </p:nvSpPr>
        <p:spPr>
          <a:xfrm>
            <a:off x="442170" y="642135"/>
            <a:ext cx="3420438" cy="84605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400"/>
              <a:buFont typeface="Calibri"/>
              <a:buNone/>
            </a:pPr>
            <a:r>
              <a:rPr b="1" lang="en" sz="2400"/>
              <a:t>Occupational Health and Safety: Jurisdictions</a:t>
            </a:r>
            <a:endParaRPr b="1" sz="2400"/>
          </a:p>
        </p:txBody>
      </p:sp>
      <p:grpSp>
        <p:nvGrpSpPr>
          <p:cNvPr id="316" name="Google Shape;316;p44"/>
          <p:cNvGrpSpPr/>
          <p:nvPr/>
        </p:nvGrpSpPr>
        <p:grpSpPr>
          <a:xfrm>
            <a:off x="1" y="812613"/>
            <a:ext cx="266397" cy="505095"/>
            <a:chOff x="0" y="823811"/>
            <a:chExt cx="355196" cy="673460"/>
          </a:xfrm>
        </p:grpSpPr>
        <p:sp>
          <p:nvSpPr>
            <p:cNvPr id="317" name="Google Shape;317;p44"/>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18" name="Google Shape;318;p44"/>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319" name="Google Shape;319;p44"/>
          <p:cNvSpPr/>
          <p:nvPr/>
        </p:nvSpPr>
        <p:spPr>
          <a:xfrm flipH="1">
            <a:off x="498814" y="1567927"/>
            <a:ext cx="3223260" cy="2057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0" name="Google Shape;320;p44"/>
          <p:cNvSpPr txBox="1"/>
          <p:nvPr>
            <p:ph idx="1" type="body"/>
          </p:nvPr>
        </p:nvSpPr>
        <p:spPr>
          <a:xfrm>
            <a:off x="266398" y="1747881"/>
            <a:ext cx="3873553" cy="3146127"/>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Clr>
                <a:schemeClr val="dk1"/>
              </a:buClr>
              <a:buSzPts val="1400"/>
              <a:buChar char="•"/>
            </a:pPr>
            <a:r>
              <a:rPr b="1" lang="en" sz="1400"/>
              <a:t>The federal government manages labour affairs for</a:t>
            </a:r>
            <a:endParaRPr/>
          </a:p>
          <a:p>
            <a:pPr indent="-285750" lvl="1" marL="742950" rtl="0" algn="l">
              <a:spcBef>
                <a:spcPts val="280"/>
              </a:spcBef>
              <a:spcAft>
                <a:spcPts val="0"/>
              </a:spcAft>
              <a:buClr>
                <a:schemeClr val="dk1"/>
              </a:buClr>
              <a:buSzPts val="1400"/>
              <a:buChar char="–"/>
            </a:pPr>
            <a:r>
              <a:rPr lang="en" sz="1400"/>
              <a:t>Employees of the federal government and of federal corporations</a:t>
            </a:r>
            <a:endParaRPr/>
          </a:p>
          <a:p>
            <a:pPr indent="-285750" lvl="1" marL="742950" rtl="0" algn="l">
              <a:spcBef>
                <a:spcPts val="280"/>
              </a:spcBef>
              <a:spcAft>
                <a:spcPts val="0"/>
              </a:spcAft>
              <a:buClr>
                <a:schemeClr val="dk1"/>
              </a:buClr>
              <a:buSzPts val="1400"/>
              <a:buChar char="–"/>
            </a:pPr>
            <a:r>
              <a:rPr lang="en" sz="1400"/>
              <a:t>Individuals working in occupations that cross provincial and territorial lines</a:t>
            </a:r>
            <a:endParaRPr/>
          </a:p>
          <a:p>
            <a:pPr indent="-285750" lvl="1" marL="742950" rtl="0" algn="l">
              <a:spcBef>
                <a:spcPts val="280"/>
              </a:spcBef>
              <a:spcAft>
                <a:spcPts val="0"/>
              </a:spcAft>
              <a:buClr>
                <a:schemeClr val="dk1"/>
              </a:buClr>
              <a:buSzPts val="1400"/>
              <a:buChar char="–"/>
            </a:pPr>
            <a:r>
              <a:rPr lang="en" sz="1400"/>
              <a:t>The federal public service sector</a:t>
            </a:r>
            <a:endParaRPr/>
          </a:p>
          <a:p>
            <a:pPr indent="0" lvl="1" marL="45720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b="1" lang="en" sz="1400"/>
              <a:t>Each province and territory hosts an occupational health and safety agency</a:t>
            </a:r>
            <a:r>
              <a:rPr lang="en" sz="1400"/>
              <a:t>, which enacts legislation for ensuring a safe workplace for all Canadians.</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b="1" lang="en" sz="1400"/>
              <a:t>Workers’ Compensation Boards </a:t>
            </a:r>
            <a:r>
              <a:rPr lang="en" sz="1400"/>
              <a:t>concentrate specifically on assisting injured employees by providing wages, rehabilitation, and training.</a:t>
            </a:r>
            <a:endParaRPr/>
          </a:p>
          <a:p>
            <a:pPr indent="0" lvl="0" marL="0" rtl="0" algn="l">
              <a:spcBef>
                <a:spcPts val="280"/>
              </a:spcBef>
              <a:spcAft>
                <a:spcPts val="0"/>
              </a:spcAft>
              <a:buClr>
                <a:schemeClr val="dk1"/>
              </a:buClr>
              <a:buSzPts val="1400"/>
              <a:buNone/>
            </a:pPr>
            <a:r>
              <a:t/>
            </a:r>
            <a:endParaRPr sz="1400"/>
          </a:p>
        </p:txBody>
      </p:sp>
      <p:sp>
        <p:nvSpPr>
          <p:cNvPr id="321" name="Google Shape;321;p44"/>
          <p:cNvSpPr/>
          <p:nvPr/>
        </p:nvSpPr>
        <p:spPr>
          <a:xfrm flipH="1">
            <a:off x="8023252" y="0"/>
            <a:ext cx="1120748" cy="5143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2" name="Google Shape;322;p44"/>
          <p:cNvSpPr/>
          <p:nvPr/>
        </p:nvSpPr>
        <p:spPr>
          <a:xfrm>
            <a:off x="4264358" y="385392"/>
            <a:ext cx="4507025" cy="437593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Public health agency warns stronger COVID-19 protections could drain  supplies - National | Globalnews.ca" id="323" name="Google Shape;323;p44"/>
          <p:cNvPicPr preferRelativeResize="0"/>
          <p:nvPr/>
        </p:nvPicPr>
        <p:blipFill rotWithShape="1">
          <a:blip r:embed="rId3">
            <a:alphaModFix/>
          </a:blip>
          <a:srcRect b="-1" l="16020" r="15331" t="0"/>
          <a:stretch/>
        </p:blipFill>
        <p:spPr>
          <a:xfrm>
            <a:off x="4483342" y="599514"/>
            <a:ext cx="4069058" cy="394447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5"/>
          <p:cNvSpPr/>
          <p:nvPr/>
        </p:nvSpPr>
        <p:spPr>
          <a:xfrm>
            <a:off x="2" y="2"/>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9" name="Google Shape;329;p45"/>
          <p:cNvSpPr txBox="1"/>
          <p:nvPr>
            <p:ph type="title"/>
          </p:nvPr>
        </p:nvSpPr>
        <p:spPr>
          <a:xfrm>
            <a:off x="606479" y="290198"/>
            <a:ext cx="6927525" cy="891713"/>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2400"/>
              <a:buFont typeface="Calibri"/>
              <a:buNone/>
            </a:pPr>
            <a:r>
              <a:rPr b="1" lang="en" sz="2400"/>
              <a:t>Drugs and the Law</a:t>
            </a:r>
            <a:endParaRPr b="1" sz="2400"/>
          </a:p>
        </p:txBody>
      </p:sp>
      <p:grpSp>
        <p:nvGrpSpPr>
          <p:cNvPr id="330" name="Google Shape;330;p45"/>
          <p:cNvGrpSpPr/>
          <p:nvPr/>
        </p:nvGrpSpPr>
        <p:grpSpPr>
          <a:xfrm>
            <a:off x="-1" y="1498776"/>
            <a:ext cx="8771312" cy="586632"/>
            <a:chOff x="-2" y="1998368"/>
            <a:chExt cx="11695083" cy="782176"/>
          </a:xfrm>
        </p:grpSpPr>
        <p:sp>
          <p:nvSpPr>
            <p:cNvPr id="331" name="Google Shape;331;p45"/>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32" name="Google Shape;332;p45"/>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333" name="Google Shape;333;p45"/>
          <p:cNvSpPr/>
          <p:nvPr/>
        </p:nvSpPr>
        <p:spPr>
          <a:xfrm>
            <a:off x="1" y="1652311"/>
            <a:ext cx="8537522" cy="3110884"/>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34" name="Google Shape;334;p45"/>
          <p:cNvSpPr txBox="1"/>
          <p:nvPr>
            <p:ph idx="1" type="body"/>
          </p:nvPr>
        </p:nvSpPr>
        <p:spPr>
          <a:xfrm>
            <a:off x="595246" y="1792271"/>
            <a:ext cx="7607751" cy="2885714"/>
          </a:xfrm>
          <a:prstGeom prst="rect">
            <a:avLst/>
          </a:prstGeom>
          <a:noFill/>
          <a:ln>
            <a:noFill/>
          </a:ln>
        </p:spPr>
        <p:txBody>
          <a:bodyPr anchorCtr="0" anchor="ctr" bIns="45700" lIns="91425" spcFirstLastPara="1" rIns="91425" wrap="square" tIns="45700">
            <a:normAutofit fontScale="92500" lnSpcReduction="20000"/>
          </a:bodyPr>
          <a:lstStyle/>
          <a:p>
            <a:pPr indent="-248920" lvl="0" marL="342900" rtl="0" algn="l">
              <a:spcBef>
                <a:spcPts val="0"/>
              </a:spcBef>
              <a:spcAft>
                <a:spcPts val="0"/>
              </a:spcAft>
              <a:buClr>
                <a:schemeClr val="dk1"/>
              </a:buClr>
              <a:buSzPct val="100000"/>
              <a:buNone/>
            </a:pPr>
            <a:r>
              <a:t/>
            </a:r>
            <a:endParaRPr sz="1600"/>
          </a:p>
          <a:p>
            <a:pPr indent="-248920" lvl="0" marL="342900" rtl="0" algn="l">
              <a:spcBef>
                <a:spcPts val="296"/>
              </a:spcBef>
              <a:spcAft>
                <a:spcPts val="0"/>
              </a:spcAft>
              <a:buClr>
                <a:schemeClr val="dk1"/>
              </a:buClr>
              <a:buSzPct val="100000"/>
              <a:buNone/>
            </a:pPr>
            <a:r>
              <a:t/>
            </a:r>
            <a:endParaRPr sz="1600"/>
          </a:p>
          <a:p>
            <a:pPr indent="-342931" lvl="0" marL="342900" rtl="0" algn="l">
              <a:spcBef>
                <a:spcPts val="314"/>
              </a:spcBef>
              <a:spcAft>
                <a:spcPts val="0"/>
              </a:spcAft>
              <a:buClr>
                <a:schemeClr val="dk1"/>
              </a:buClr>
              <a:buSzPct val="100000"/>
              <a:buChar char="•"/>
            </a:pPr>
            <a:r>
              <a:rPr lang="en" sz="1700"/>
              <a:t>Canada’s drug laws are </a:t>
            </a:r>
            <a:r>
              <a:rPr b="1" lang="en" sz="1700"/>
              <a:t>covered primarily by federal legislation </a:t>
            </a:r>
            <a:r>
              <a:rPr lang="en" sz="1700"/>
              <a:t>called the </a:t>
            </a:r>
            <a:r>
              <a:rPr b="1" i="1" lang="en" sz="1700"/>
              <a:t>Controlled Drugs and Substances Act</a:t>
            </a:r>
            <a:r>
              <a:rPr i="1" lang="en" sz="1700"/>
              <a:t>, </a:t>
            </a:r>
            <a:r>
              <a:rPr lang="en" sz="1700"/>
              <a:t>which</a:t>
            </a:r>
            <a:endParaRPr/>
          </a:p>
          <a:p>
            <a:pPr indent="0" lvl="0" marL="0" rtl="0" algn="l">
              <a:spcBef>
                <a:spcPts val="314"/>
              </a:spcBef>
              <a:spcAft>
                <a:spcPts val="0"/>
              </a:spcAft>
              <a:buClr>
                <a:schemeClr val="dk1"/>
              </a:buClr>
              <a:buSzPct val="100000"/>
              <a:buNone/>
            </a:pPr>
            <a:r>
              <a:t/>
            </a:r>
            <a:endParaRPr sz="1700"/>
          </a:p>
          <a:p>
            <a:pPr indent="-285781" lvl="1" marL="742950" rtl="0" algn="l">
              <a:spcBef>
                <a:spcPts val="314"/>
              </a:spcBef>
              <a:spcAft>
                <a:spcPts val="0"/>
              </a:spcAft>
              <a:buClr>
                <a:schemeClr val="dk1"/>
              </a:buClr>
              <a:buSzPct val="100000"/>
              <a:buChar char="–"/>
            </a:pPr>
            <a:r>
              <a:rPr lang="en" sz="1700"/>
              <a:t>Categorizes drugs based on their potential for harm</a:t>
            </a:r>
            <a:endParaRPr/>
          </a:p>
          <a:p>
            <a:pPr indent="-285781" lvl="1" marL="742950" rtl="0" algn="l">
              <a:spcBef>
                <a:spcPts val="314"/>
              </a:spcBef>
              <a:spcAft>
                <a:spcPts val="0"/>
              </a:spcAft>
              <a:buClr>
                <a:schemeClr val="dk1"/>
              </a:buClr>
              <a:buSzPct val="100000"/>
              <a:buChar char="–"/>
            </a:pPr>
            <a:r>
              <a:rPr lang="en" sz="1700"/>
              <a:t>Outlines for hospitals and health care professionals</a:t>
            </a:r>
            <a:endParaRPr/>
          </a:p>
          <a:p>
            <a:pPr indent="0" lvl="1" marL="457200" rtl="0" algn="l">
              <a:spcBef>
                <a:spcPts val="314"/>
              </a:spcBef>
              <a:spcAft>
                <a:spcPts val="0"/>
              </a:spcAft>
              <a:buClr>
                <a:schemeClr val="dk1"/>
              </a:buClr>
              <a:buSzPct val="100000"/>
              <a:buNone/>
            </a:pPr>
            <a:r>
              <a:t/>
            </a:r>
            <a:endParaRPr sz="1700"/>
          </a:p>
          <a:p>
            <a:pPr indent="-228631" lvl="2" marL="1143000" rtl="0" algn="l">
              <a:spcBef>
                <a:spcPts val="314"/>
              </a:spcBef>
              <a:spcAft>
                <a:spcPts val="0"/>
              </a:spcAft>
              <a:buClr>
                <a:schemeClr val="dk1"/>
              </a:buClr>
              <a:buSzPct val="100000"/>
              <a:buChar char="•"/>
            </a:pPr>
            <a:r>
              <a:rPr lang="en" sz="1700"/>
              <a:t>Who can prescribe controlled drugs </a:t>
            </a:r>
            <a:endParaRPr/>
          </a:p>
          <a:p>
            <a:pPr indent="-228631" lvl="2" marL="1143000" rtl="0" algn="l">
              <a:spcBef>
                <a:spcPts val="314"/>
              </a:spcBef>
              <a:spcAft>
                <a:spcPts val="0"/>
              </a:spcAft>
              <a:buClr>
                <a:schemeClr val="dk1"/>
              </a:buClr>
              <a:buSzPct val="100000"/>
              <a:buChar char="•"/>
            </a:pPr>
            <a:r>
              <a:rPr lang="en" sz="1700"/>
              <a:t>How to dispense and monitor controlled drugs in facilities </a:t>
            </a:r>
            <a:endParaRPr sz="1700"/>
          </a:p>
          <a:p>
            <a:pPr indent="0" lvl="2" marL="914400" rtl="0" algn="l">
              <a:spcBef>
                <a:spcPts val="314"/>
              </a:spcBef>
              <a:spcAft>
                <a:spcPts val="0"/>
              </a:spcAft>
              <a:buClr>
                <a:schemeClr val="dk1"/>
              </a:buClr>
              <a:buSzPct val="100000"/>
              <a:buNone/>
            </a:pPr>
            <a:r>
              <a:t/>
            </a:r>
            <a:endParaRPr sz="1700"/>
          </a:p>
          <a:p>
            <a:pPr indent="-342931" lvl="0" marL="342900" rtl="0" algn="l">
              <a:spcBef>
                <a:spcPts val="314"/>
              </a:spcBef>
              <a:spcAft>
                <a:spcPts val="0"/>
              </a:spcAft>
              <a:buClr>
                <a:schemeClr val="dk1"/>
              </a:buClr>
              <a:buSzPct val="100000"/>
              <a:buChar char="•"/>
            </a:pPr>
            <a:r>
              <a:rPr b="1" lang="en" sz="1700"/>
              <a:t>Controlled drugs can only be prescribed for legal, therapeutic purposes</a:t>
            </a:r>
            <a:r>
              <a:rPr lang="en" sz="1700"/>
              <a:t>.</a:t>
            </a:r>
            <a:endParaRPr/>
          </a:p>
          <a:p>
            <a:pPr indent="0" lvl="0" marL="0" rtl="0" algn="l">
              <a:spcBef>
                <a:spcPts val="314"/>
              </a:spcBef>
              <a:spcAft>
                <a:spcPts val="0"/>
              </a:spcAft>
              <a:buClr>
                <a:schemeClr val="dk1"/>
              </a:buClr>
              <a:buSzPct val="100000"/>
              <a:buNone/>
            </a:pPr>
            <a:r>
              <a:t/>
            </a:r>
            <a:endParaRPr sz="1700"/>
          </a:p>
          <a:p>
            <a:pPr indent="-342931" lvl="0" marL="342900" rtl="0" algn="l">
              <a:spcBef>
                <a:spcPts val="314"/>
              </a:spcBef>
              <a:spcAft>
                <a:spcPts val="0"/>
              </a:spcAft>
              <a:buClr>
                <a:schemeClr val="dk1"/>
              </a:buClr>
              <a:buSzPct val="100000"/>
              <a:buChar char="•"/>
            </a:pPr>
            <a:r>
              <a:rPr lang="en" sz="1700"/>
              <a:t>Surprise news statement (March 2023) in light of our challenging addictions crisis: Some drug companies have been licensed by Health Canada to produce and sell cocaine. </a:t>
            </a:r>
            <a:endParaRPr/>
          </a:p>
          <a:p>
            <a:pPr indent="0" lvl="0" marL="0" rtl="0" algn="l">
              <a:spcBef>
                <a:spcPts val="314"/>
              </a:spcBef>
              <a:spcAft>
                <a:spcPts val="0"/>
              </a:spcAft>
              <a:buClr>
                <a:schemeClr val="dk1"/>
              </a:buClr>
              <a:buSzPct val="100000"/>
              <a:buNone/>
            </a:pPr>
            <a:r>
              <a:t/>
            </a:r>
            <a:endParaRPr sz="1700"/>
          </a:p>
          <a:p>
            <a:pPr indent="0" lvl="0" marL="0" rtl="0" algn="l">
              <a:spcBef>
                <a:spcPts val="296"/>
              </a:spcBef>
              <a:spcAft>
                <a:spcPts val="0"/>
              </a:spcAft>
              <a:buClr>
                <a:schemeClr val="dk1"/>
              </a:buClr>
              <a:buSzPct val="100000"/>
              <a:buNone/>
            </a:pPr>
            <a:r>
              <a:t/>
            </a:r>
            <a:endParaRPr sz="1600"/>
          </a:p>
          <a:p>
            <a:pPr indent="-237172" lvl="0" marL="342900" rtl="0" algn="l">
              <a:spcBef>
                <a:spcPts val="333"/>
              </a:spcBef>
              <a:spcAft>
                <a:spcPts val="0"/>
              </a:spcAft>
              <a:buClr>
                <a:schemeClr val="dk1"/>
              </a:buClr>
              <a:buSzPct val="100000"/>
              <a:buNone/>
            </a:pPr>
            <a:r>
              <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6"/>
          <p:cNvSpPr txBox="1"/>
          <p:nvPr>
            <p:ph type="title"/>
          </p:nvPr>
        </p:nvSpPr>
        <p:spPr>
          <a:xfrm>
            <a:off x="457200" y="205979"/>
            <a:ext cx="8229600" cy="58357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b="1" lang="en" sz="2400"/>
              <a:t>Opioid Crisis</a:t>
            </a:r>
            <a:endParaRPr b="1" sz="2400"/>
          </a:p>
        </p:txBody>
      </p:sp>
      <p:sp>
        <p:nvSpPr>
          <p:cNvPr id="340" name="Google Shape;340;p46"/>
          <p:cNvSpPr txBox="1"/>
          <p:nvPr>
            <p:ph idx="1" type="body"/>
          </p:nvPr>
        </p:nvSpPr>
        <p:spPr>
          <a:xfrm>
            <a:off x="457200" y="897564"/>
            <a:ext cx="8229600" cy="405045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Health Canada has called the continuing number of opioid related overdoses and deaths </a:t>
            </a:r>
            <a:r>
              <a:rPr b="1" lang="en" sz="1800"/>
              <a:t>a national crisis</a:t>
            </a:r>
            <a:r>
              <a:rPr lang="en" sz="1800"/>
              <a:t>.</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It has sanctioned a number of initiatives to address the problem.</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17,602 apparent opioid toxicity deaths between January 2016 and June 2020</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1,628 apparent opioid toxicity deaths occurred between April and June 2020, representing the highest quarterly count since national surveillance began in 2016. This number also represents a 58% increase compared to January to March 2020 (1,029 deaths) and a 54% increase from the same time frame in 2019 (1,059 deaths).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In 2020 (January to June), </a:t>
            </a:r>
            <a:r>
              <a:rPr b="1" lang="en" sz="1800"/>
              <a:t>97% of apparent opioid toxicity deaths were accidental </a:t>
            </a:r>
            <a:r>
              <a:rPr lang="en" sz="1800"/>
              <a:t>(unintentional).</a:t>
            </a:r>
            <a:endParaRPr/>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228600" lvl="0" marL="34290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7"/>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b="1" lang="en" sz="2400"/>
              <a:t>Litigation and the opioid crisis </a:t>
            </a:r>
            <a:endParaRPr/>
          </a:p>
        </p:txBody>
      </p:sp>
      <p:sp>
        <p:nvSpPr>
          <p:cNvPr id="346" name="Google Shape;346;p47"/>
          <p:cNvSpPr txBox="1"/>
          <p:nvPr>
            <p:ph idx="1" type="body"/>
          </p:nvPr>
        </p:nvSpPr>
        <p:spPr>
          <a:xfrm>
            <a:off x="457200" y="897564"/>
            <a:ext cx="4038600" cy="388843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On November 24, 2020, the manufacturers of OxyContin, Purdue Pharmaceuticals, </a:t>
            </a:r>
            <a:r>
              <a:rPr lang="en" sz="1600" u="sng">
                <a:solidFill>
                  <a:schemeClr val="hlink"/>
                </a:solidFill>
                <a:hlinkClick r:id="rId3"/>
              </a:rPr>
              <a:t>settled on a guilty plea</a:t>
            </a:r>
            <a:r>
              <a:rPr lang="en" sz="1600"/>
              <a:t> with United States (US) federal prosecutors for their role in the opioid epidemic. </a:t>
            </a:r>
            <a:endParaRPr sz="1600"/>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They </a:t>
            </a:r>
            <a:r>
              <a:rPr lang="en" sz="1600" u="sng">
                <a:solidFill>
                  <a:schemeClr val="hlink"/>
                </a:solidFill>
                <a:hlinkClick r:id="rId4"/>
              </a:rPr>
              <a:t>pled guilty</a:t>
            </a:r>
            <a:r>
              <a:rPr lang="en" sz="1600"/>
              <a:t> to charges of conspiracy to defraud the US, violation of federal healthcare reimbursement laws, and sale of opioids to doctors they suspected of writing illegal prescriptions. </a:t>
            </a:r>
            <a:endParaRPr sz="1600"/>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The guilty plea provides for over </a:t>
            </a:r>
            <a:r>
              <a:rPr lang="en" sz="1600" u="sng">
                <a:solidFill>
                  <a:schemeClr val="hlink"/>
                </a:solidFill>
                <a:hlinkClick r:id="rId5"/>
              </a:rPr>
              <a:t>8 billion USD in forfeitures</a:t>
            </a:r>
            <a:r>
              <a:rPr lang="en" sz="1600"/>
              <a:t>, which could bring the company’s cost from opioid litigation to as much as </a:t>
            </a:r>
            <a:r>
              <a:rPr lang="en" sz="1600" u="sng">
                <a:solidFill>
                  <a:schemeClr val="hlink"/>
                </a:solidFill>
                <a:hlinkClick r:id="rId6"/>
              </a:rPr>
              <a:t>12 billion USD</a:t>
            </a:r>
            <a:r>
              <a:rPr lang="en" sz="1600"/>
              <a:t>.</a:t>
            </a:r>
            <a:endParaRPr sz="1600"/>
          </a:p>
        </p:txBody>
      </p:sp>
      <p:pic>
        <p:nvPicPr>
          <p:cNvPr descr="Graphical user interface, website&#10;&#10;Description automatically generated" id="347" name="Google Shape;347;p47"/>
          <p:cNvPicPr preferRelativeResize="0"/>
          <p:nvPr/>
        </p:nvPicPr>
        <p:blipFill rotWithShape="1">
          <a:blip r:embed="rId7">
            <a:alphaModFix/>
          </a:blip>
          <a:srcRect b="0" l="0" r="0" t="0"/>
          <a:stretch/>
        </p:blipFill>
        <p:spPr>
          <a:xfrm>
            <a:off x="4800601" y="1437124"/>
            <a:ext cx="4201211" cy="34325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b="1" lang="en" sz="2400">
                <a:solidFill>
                  <a:schemeClr val="dk1"/>
                </a:solidFill>
              </a:rPr>
              <a:t>Cannabis (Marijuana)</a:t>
            </a:r>
            <a:endParaRPr b="1" sz="2400"/>
          </a:p>
        </p:txBody>
      </p:sp>
      <p:sp>
        <p:nvSpPr>
          <p:cNvPr id="353" name="Google Shape;353;p48"/>
          <p:cNvSpPr txBox="1"/>
          <p:nvPr>
            <p:ph idx="1" type="body"/>
          </p:nvPr>
        </p:nvSpPr>
        <p:spPr>
          <a:xfrm>
            <a:off x="628651" y="1369219"/>
            <a:ext cx="4603025" cy="326350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b="1" lang="en" sz="1800"/>
              <a:t>The Cannabis Act (enacted in 2018) </a:t>
            </a:r>
            <a:r>
              <a:rPr lang="en" sz="1800"/>
              <a:t>details the legal framework for the production, distribution, sale and possession of cannabis for recreational use.</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Matters affecting the legislation are split between federal and provincial/territorial governments</a:t>
            </a:r>
            <a:r>
              <a:rPr lang="en" sz="1800"/>
              <a:t>, and as a result differences in regulation occur among provinces and territories. </a:t>
            </a:r>
            <a:endParaRPr/>
          </a:p>
          <a:p>
            <a:pPr indent="0" lvl="0" marL="0" rtl="0" algn="l">
              <a:spcBef>
                <a:spcPts val="360"/>
              </a:spcBef>
              <a:spcAft>
                <a:spcPts val="0"/>
              </a:spcAft>
              <a:buClr>
                <a:schemeClr val="dk1"/>
              </a:buClr>
              <a:buSzPts val="1800"/>
              <a:buNone/>
            </a:pPr>
            <a:r>
              <a:t/>
            </a:r>
            <a:endParaRPr sz="1800"/>
          </a:p>
        </p:txBody>
      </p:sp>
      <p:pic>
        <p:nvPicPr>
          <p:cNvPr descr="National Cannabis Survey" id="354" name="Google Shape;354;p48"/>
          <p:cNvPicPr preferRelativeResize="0"/>
          <p:nvPr/>
        </p:nvPicPr>
        <p:blipFill rotWithShape="1">
          <a:blip r:embed="rId3">
            <a:alphaModFix/>
          </a:blip>
          <a:srcRect b="0" l="0" r="0" t="0"/>
          <a:stretch/>
        </p:blipFill>
        <p:spPr>
          <a:xfrm>
            <a:off x="5804453" y="9723"/>
            <a:ext cx="2336938" cy="51337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9"/>
          <p:cNvSpPr/>
          <p:nvPr/>
        </p:nvSpPr>
        <p:spPr>
          <a:xfrm>
            <a:off x="0" y="0"/>
            <a:ext cx="9144000" cy="5143500"/>
          </a:xfrm>
          <a:prstGeom prst="rect">
            <a:avLst/>
          </a:prstGeom>
          <a:solidFill>
            <a:srgbClr val="EAF1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nvGrpSpPr>
          <p:cNvPr id="360" name="Google Shape;360;p49"/>
          <p:cNvGrpSpPr/>
          <p:nvPr/>
        </p:nvGrpSpPr>
        <p:grpSpPr>
          <a:xfrm>
            <a:off x="1" y="-1"/>
            <a:ext cx="9143999" cy="5143501"/>
            <a:chOff x="7467600" y="0"/>
            <a:chExt cx="4724400" cy="6858000"/>
          </a:xfrm>
        </p:grpSpPr>
        <p:sp>
          <p:nvSpPr>
            <p:cNvPr id="361" name="Google Shape;361;p49"/>
            <p:cNvSpPr/>
            <p:nvPr/>
          </p:nvSpPr>
          <p:spPr>
            <a:xfrm>
              <a:off x="7467600" y="0"/>
              <a:ext cx="4724400" cy="6858000"/>
            </a:xfrm>
            <a:prstGeom prst="rect">
              <a:avLst/>
            </a:prstGeom>
            <a:solidFill>
              <a:schemeClr val="accent5">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2" name="Google Shape;362;p49"/>
            <p:cNvSpPr/>
            <p:nvPr/>
          </p:nvSpPr>
          <p:spPr>
            <a:xfrm>
              <a:off x="7467600" y="0"/>
              <a:ext cx="4724400" cy="6858000"/>
            </a:xfrm>
            <a:prstGeom prst="rect">
              <a:avLst/>
            </a:prstGeom>
            <a:solidFill>
              <a:srgbClr val="FDE9D8">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363" name="Google Shape;363;p49"/>
          <p:cNvSpPr/>
          <p:nvPr/>
        </p:nvSpPr>
        <p:spPr>
          <a:xfrm>
            <a:off x="1" y="0"/>
            <a:ext cx="9144002" cy="5143500"/>
          </a:xfrm>
          <a:custGeom>
            <a:rect b="b" l="l" r="r" t="t"/>
            <a:pathLst>
              <a:path extrusionOk="0" h="6858000" w="12192002">
                <a:moveTo>
                  <a:pt x="369702" y="6712169"/>
                </a:moveTo>
                <a:lnTo>
                  <a:pt x="366575" y="6715556"/>
                </a:lnTo>
                <a:cubicBezTo>
                  <a:pt x="367954" y="6715031"/>
                  <a:pt x="369326" y="6714512"/>
                  <a:pt x="371637" y="6713954"/>
                </a:cubicBezTo>
                <a:close/>
                <a:moveTo>
                  <a:pt x="7392322" y="6658238"/>
                </a:moveTo>
                <a:cubicBezTo>
                  <a:pt x="7466250" y="6681109"/>
                  <a:pt x="7539706" y="6707100"/>
                  <a:pt x="7611337" y="6732821"/>
                </a:cubicBezTo>
                <a:cubicBezTo>
                  <a:pt x="7723489" y="6773078"/>
                  <a:pt x="7838666" y="6813801"/>
                  <a:pt x="7955762" y="6842006"/>
                </a:cubicBezTo>
                <a:cubicBezTo>
                  <a:pt x="7825893" y="6763794"/>
                  <a:pt x="7655160" y="6705586"/>
                  <a:pt x="7512455" y="6674734"/>
                </a:cubicBezTo>
                <a:close/>
                <a:moveTo>
                  <a:pt x="9928143" y="6515312"/>
                </a:moveTo>
                <a:lnTo>
                  <a:pt x="9753801" y="6525103"/>
                </a:lnTo>
                <a:cubicBezTo>
                  <a:pt x="9696294" y="6528458"/>
                  <a:pt x="9636969" y="6531530"/>
                  <a:pt x="9578027" y="6532104"/>
                </a:cubicBezTo>
                <a:cubicBezTo>
                  <a:pt x="9526546" y="6532538"/>
                  <a:pt x="9474842" y="6530381"/>
                  <a:pt x="9424342" y="6528403"/>
                </a:cubicBezTo>
                <a:cubicBezTo>
                  <a:pt x="9283243" y="6523421"/>
                  <a:pt x="9137206" y="6518329"/>
                  <a:pt x="9001907" y="6560369"/>
                </a:cubicBezTo>
                <a:cubicBezTo>
                  <a:pt x="8974564" y="6568983"/>
                  <a:pt x="8948144" y="6579668"/>
                  <a:pt x="8922138" y="6591702"/>
                </a:cubicBezTo>
                <a:cubicBezTo>
                  <a:pt x="8976395" y="6597451"/>
                  <a:pt x="9031633" y="6600803"/>
                  <a:pt x="9087550" y="6599765"/>
                </a:cubicBezTo>
                <a:cubicBezTo>
                  <a:pt x="9228396" y="6598297"/>
                  <a:pt x="9371812" y="6576077"/>
                  <a:pt x="9512475" y="6563693"/>
                </a:cubicBezTo>
                <a:cubicBezTo>
                  <a:pt x="9626059" y="6554204"/>
                  <a:pt x="9898686" y="6537707"/>
                  <a:pt x="9928143" y="6515312"/>
                </a:cubicBezTo>
                <a:close/>
                <a:moveTo>
                  <a:pt x="9351220" y="6459370"/>
                </a:moveTo>
                <a:cubicBezTo>
                  <a:pt x="9225400" y="6463303"/>
                  <a:pt x="9098278" y="6481291"/>
                  <a:pt x="8999756" y="6529929"/>
                </a:cubicBezTo>
                <a:cubicBezTo>
                  <a:pt x="9138083" y="6488352"/>
                  <a:pt x="9284119" y="6493450"/>
                  <a:pt x="9425830" y="6498517"/>
                </a:cubicBezTo>
                <a:cubicBezTo>
                  <a:pt x="9476320" y="6500495"/>
                  <a:pt x="9528123" y="6502029"/>
                  <a:pt x="9578307" y="6502035"/>
                </a:cubicBezTo>
                <a:cubicBezTo>
                  <a:pt x="9636540" y="6501999"/>
                  <a:pt x="9695359" y="6498204"/>
                  <a:pt x="9752771" y="6495471"/>
                </a:cubicBezTo>
                <a:lnTo>
                  <a:pt x="9852779" y="6489665"/>
                </a:lnTo>
                <a:cubicBezTo>
                  <a:pt x="9815758" y="6484629"/>
                  <a:pt x="9764024" y="6478620"/>
                  <a:pt x="9694862" y="6473140"/>
                </a:cubicBezTo>
                <a:cubicBezTo>
                  <a:pt x="9601553" y="6465560"/>
                  <a:pt x="9477038" y="6455438"/>
                  <a:pt x="9351220" y="6459370"/>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7254615" y="5911918"/>
                </a:moveTo>
                <a:cubicBezTo>
                  <a:pt x="7274645" y="5934852"/>
                  <a:pt x="7294062" y="5957691"/>
                  <a:pt x="7312589" y="5982309"/>
                </a:cubicBezTo>
                <a:cubicBezTo>
                  <a:pt x="7413753" y="6114421"/>
                  <a:pt x="7483941" y="6266763"/>
                  <a:pt x="7580896" y="6402069"/>
                </a:cubicBezTo>
                <a:cubicBezTo>
                  <a:pt x="7695169" y="6561808"/>
                  <a:pt x="7849203" y="6676399"/>
                  <a:pt x="7990862" y="6807025"/>
                </a:cubicBezTo>
                <a:cubicBezTo>
                  <a:pt x="7962703" y="6748256"/>
                  <a:pt x="7917173" y="6697712"/>
                  <a:pt x="7871964" y="6649139"/>
                </a:cubicBezTo>
                <a:lnTo>
                  <a:pt x="7859674" y="6636358"/>
                </a:lnTo>
                <a:cubicBezTo>
                  <a:pt x="7748530" y="6516822"/>
                  <a:pt x="7645260" y="6386311"/>
                  <a:pt x="7545050" y="6260110"/>
                </a:cubicBezTo>
                <a:cubicBezTo>
                  <a:pt x="7452767" y="6142819"/>
                  <a:pt x="7357042" y="6023723"/>
                  <a:pt x="7254615" y="5911918"/>
                </a:cubicBezTo>
                <a:close/>
                <a:moveTo>
                  <a:pt x="9078855" y="5884754"/>
                </a:moveTo>
                <a:cubicBezTo>
                  <a:pt x="8942634" y="6070158"/>
                  <a:pt x="8787932" y="6315508"/>
                  <a:pt x="8825188" y="6496752"/>
                </a:cubicBezTo>
                <a:cubicBezTo>
                  <a:pt x="8871718" y="6270055"/>
                  <a:pt x="8975231" y="6063621"/>
                  <a:pt x="9078855" y="5884754"/>
                </a:cubicBezTo>
                <a:close/>
                <a:moveTo>
                  <a:pt x="9113805" y="5883072"/>
                </a:moveTo>
                <a:cubicBezTo>
                  <a:pt x="9009770" y="6060592"/>
                  <a:pt x="8903644" y="6267900"/>
                  <a:pt x="8855200" y="6494950"/>
                </a:cubicBezTo>
                <a:cubicBezTo>
                  <a:pt x="8971799" y="6300136"/>
                  <a:pt x="9069545" y="6103069"/>
                  <a:pt x="9113805" y="5883072"/>
                </a:cubicBezTo>
                <a:close/>
                <a:moveTo>
                  <a:pt x="9123940" y="5825040"/>
                </a:moveTo>
                <a:cubicBezTo>
                  <a:pt x="9123142" y="5826205"/>
                  <a:pt x="9122347" y="5827360"/>
                  <a:pt x="9120846" y="5829053"/>
                </a:cubicBezTo>
                <a:lnTo>
                  <a:pt x="9123267" y="5829425"/>
                </a:ln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539432" y="5642928"/>
                </a:moveTo>
                <a:cubicBezTo>
                  <a:pt x="5544304" y="5659969"/>
                  <a:pt x="5549664" y="5677449"/>
                  <a:pt x="5555462" y="5694454"/>
                </a:cubicBezTo>
                <a:cubicBezTo>
                  <a:pt x="5631122" y="5909386"/>
                  <a:pt x="5731219" y="6118228"/>
                  <a:pt x="5828270" y="6320663"/>
                </a:cubicBezTo>
                <a:cubicBezTo>
                  <a:pt x="5868407" y="6404290"/>
                  <a:pt x="5908581" y="6488842"/>
                  <a:pt x="5947416" y="6574846"/>
                </a:cubicBezTo>
                <a:cubicBezTo>
                  <a:pt x="5894674" y="6327329"/>
                  <a:pt x="5793017"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10097724" y="5591852"/>
                </a:moveTo>
                <a:cubicBezTo>
                  <a:pt x="9944682" y="5593954"/>
                  <a:pt x="9791714" y="5611746"/>
                  <a:pt x="9645248" y="5630119"/>
                </a:cubicBezTo>
                <a:cubicBezTo>
                  <a:pt x="9610727" y="5634568"/>
                  <a:pt x="9577456" y="5639754"/>
                  <a:pt x="9543858" y="5650510"/>
                </a:cubicBezTo>
                <a:cubicBezTo>
                  <a:pt x="9550063" y="5662642"/>
                  <a:pt x="9629757" y="5633895"/>
                  <a:pt x="9681648" y="5629828"/>
                </a:cubicBezTo>
                <a:cubicBezTo>
                  <a:pt x="9969341" y="5609845"/>
                  <a:pt x="10272689" y="5655720"/>
                  <a:pt x="10557846" y="5601337"/>
                </a:cubicBezTo>
                <a:cubicBezTo>
                  <a:pt x="10473933" y="5611321"/>
                  <a:pt x="10386637" y="5605065"/>
                  <a:pt x="10301704" y="5598847"/>
                </a:cubicBezTo>
                <a:cubicBezTo>
                  <a:pt x="10284536" y="5597562"/>
                  <a:pt x="10267371" y="5596280"/>
                  <a:pt x="10250553" y="5595539"/>
                </a:cubicBezTo>
                <a:cubicBezTo>
                  <a:pt x="10199759" y="5592194"/>
                  <a:pt x="10148737" y="5591152"/>
                  <a:pt x="10097724" y="5591852"/>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7015907" y="5541548"/>
                </a:moveTo>
                <a:cubicBezTo>
                  <a:pt x="7100896" y="5613517"/>
                  <a:pt x="7181386" y="5690562"/>
                  <a:pt x="7259646" y="5765985"/>
                </a:cubicBezTo>
                <a:cubicBezTo>
                  <a:pt x="7425913" y="5926010"/>
                  <a:pt x="7598167" y="6091445"/>
                  <a:pt x="7741483" y="6279980"/>
                </a:cubicBezTo>
                <a:cubicBezTo>
                  <a:pt x="7847640" y="6419905"/>
                  <a:pt x="7937072" y="6571994"/>
                  <a:pt x="8008941" y="6733560"/>
                </a:cubicBezTo>
                <a:cubicBezTo>
                  <a:pt x="8009955" y="6694639"/>
                  <a:pt x="8010548" y="6654374"/>
                  <a:pt x="7999234" y="6610993"/>
                </a:cubicBezTo>
                <a:cubicBezTo>
                  <a:pt x="7958140" y="6454784"/>
                  <a:pt x="7815502" y="6314397"/>
                  <a:pt x="7715154" y="6197148"/>
                </a:cubicBezTo>
                <a:cubicBezTo>
                  <a:pt x="7576575" y="6034314"/>
                  <a:pt x="7431075" y="5876188"/>
                  <a:pt x="7271900" y="5734551"/>
                </a:cubicBezTo>
                <a:cubicBezTo>
                  <a:pt x="7230409" y="5698079"/>
                  <a:pt x="7098810" y="5590772"/>
                  <a:pt x="7015907" y="5541548"/>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10218664" y="5525300"/>
                </a:moveTo>
                <a:cubicBezTo>
                  <a:pt x="10171755" y="5524070"/>
                  <a:pt x="10126463" y="5525064"/>
                  <a:pt x="10086154" y="5525937"/>
                </a:cubicBezTo>
                <a:cubicBezTo>
                  <a:pt x="9975638" y="5528402"/>
                  <a:pt x="9876341" y="5531370"/>
                  <a:pt x="9778614" y="5550189"/>
                </a:cubicBezTo>
                <a:cubicBezTo>
                  <a:pt x="9714017" y="5562376"/>
                  <a:pt x="9654494" y="5581286"/>
                  <a:pt x="9601703" y="5605852"/>
                </a:cubicBezTo>
                <a:cubicBezTo>
                  <a:pt x="9614985" y="5603489"/>
                  <a:pt x="9628056" y="5602024"/>
                  <a:pt x="9641684" y="5600203"/>
                </a:cubicBezTo>
                <a:cubicBezTo>
                  <a:pt x="9838075" y="5575001"/>
                  <a:pt x="10046725" y="5551921"/>
                  <a:pt x="10252799" y="5564971"/>
                </a:cubicBezTo>
                <a:lnTo>
                  <a:pt x="10304297" y="5568822"/>
                </a:lnTo>
                <a:cubicBezTo>
                  <a:pt x="10380931" y="5574228"/>
                  <a:pt x="10459361" y="5580014"/>
                  <a:pt x="10533945" y="5573703"/>
                </a:cubicBezTo>
                <a:cubicBezTo>
                  <a:pt x="10504378" y="5568851"/>
                  <a:pt x="10475221" y="5562210"/>
                  <a:pt x="10446061" y="5555562"/>
                </a:cubicBezTo>
                <a:cubicBezTo>
                  <a:pt x="10417803" y="5549116"/>
                  <a:pt x="10389545" y="5542665"/>
                  <a:pt x="10360877" y="5538004"/>
                </a:cubicBezTo>
                <a:cubicBezTo>
                  <a:pt x="10314101" y="5529982"/>
                  <a:pt x="10265574" y="5526529"/>
                  <a:pt x="10218664" y="5525300"/>
                </a:cubicBezTo>
                <a:close/>
                <a:moveTo>
                  <a:pt x="6946849" y="5523271"/>
                </a:moveTo>
                <a:cubicBezTo>
                  <a:pt x="6946657" y="5524520"/>
                  <a:pt x="6946560" y="5525151"/>
                  <a:pt x="6946972" y="5526491"/>
                </a:cubicBezTo>
                <a:cubicBezTo>
                  <a:pt x="6980090" y="5601397"/>
                  <a:pt x="7043425" y="5661082"/>
                  <a:pt x="7105827" y="5718700"/>
                </a:cubicBezTo>
                <a:lnTo>
                  <a:pt x="7126431" y="5737872"/>
                </a:lnTo>
                <a:cubicBezTo>
                  <a:pt x="7289613" y="5889736"/>
                  <a:pt x="7430828" y="6067705"/>
                  <a:pt x="7567269" y="6240461"/>
                </a:cubicBezTo>
                <a:cubicBezTo>
                  <a:pt x="7666876" y="6366562"/>
                  <a:pt x="7769633" y="6496348"/>
                  <a:pt x="7880270" y="6615176"/>
                </a:cubicBezTo>
                <a:lnTo>
                  <a:pt x="7892560" y="6627949"/>
                </a:lnTo>
                <a:cubicBezTo>
                  <a:pt x="7919687" y="6657095"/>
                  <a:pt x="7947417" y="6686334"/>
                  <a:pt x="7971643" y="6718236"/>
                </a:cubicBezTo>
                <a:cubicBezTo>
                  <a:pt x="7902183" y="6569208"/>
                  <a:pt x="7817787" y="6428779"/>
                  <a:pt x="7719359" y="6299011"/>
                </a:cubicBezTo>
                <a:cubicBezTo>
                  <a:pt x="7577670" y="6112005"/>
                  <a:pt x="7405928" y="5947293"/>
                  <a:pt x="7240170" y="5787985"/>
                </a:cubicBezTo>
                <a:cubicBezTo>
                  <a:pt x="7146175" y="5697975"/>
                  <a:pt x="7050053" y="5605722"/>
                  <a:pt x="6946849" y="5523271"/>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0104407" y="5458317"/>
                </a:moveTo>
                <a:cubicBezTo>
                  <a:pt x="9978788" y="5456650"/>
                  <a:pt x="9828621" y="5479881"/>
                  <a:pt x="9704375" y="5536349"/>
                </a:cubicBezTo>
                <a:cubicBezTo>
                  <a:pt x="9726987" y="5530319"/>
                  <a:pt x="9749595" y="5524291"/>
                  <a:pt x="9773804" y="5519543"/>
                </a:cubicBezTo>
                <a:cubicBezTo>
                  <a:pt x="9873880" y="5500749"/>
                  <a:pt x="9974285" y="5497081"/>
                  <a:pt x="10086605" y="5494992"/>
                </a:cubicBezTo>
                <a:cubicBezTo>
                  <a:pt x="10168672" y="5493085"/>
                  <a:pt x="10271028" y="5491236"/>
                  <a:pt x="10367276" y="5507848"/>
                </a:cubicBezTo>
                <a:cubicBezTo>
                  <a:pt x="10396291" y="5513052"/>
                  <a:pt x="10425102" y="5519151"/>
                  <a:pt x="10454262" y="5525798"/>
                </a:cubicBezTo>
                <a:cubicBezTo>
                  <a:pt x="10493323" y="5534530"/>
                  <a:pt x="10531142" y="5542536"/>
                  <a:pt x="10569223" y="5547311"/>
                </a:cubicBezTo>
                <a:cubicBezTo>
                  <a:pt x="10422236" y="5490328"/>
                  <a:pt x="10260055" y="5460700"/>
                  <a:pt x="10104407" y="5458317"/>
                </a:cubicBezTo>
                <a:close/>
                <a:moveTo>
                  <a:pt x="6861797" y="5419899"/>
                </a:moveTo>
                <a:cubicBezTo>
                  <a:pt x="6869009" y="5420845"/>
                  <a:pt x="6876359" y="5423413"/>
                  <a:pt x="6879594" y="5424547"/>
                </a:cubicBezTo>
                <a:cubicBezTo>
                  <a:pt x="7239561" y="5537402"/>
                  <a:pt x="7549592" y="5931521"/>
                  <a:pt x="7789028" y="6212316"/>
                </a:cubicBezTo>
                <a:cubicBezTo>
                  <a:pt x="7920282" y="6366340"/>
                  <a:pt x="8046009" y="6507973"/>
                  <a:pt x="8093600" y="6710671"/>
                </a:cubicBezTo>
                <a:cubicBezTo>
                  <a:pt x="8106357" y="6764837"/>
                  <a:pt x="8115219" y="6810078"/>
                  <a:pt x="8129425" y="6854298"/>
                </a:cubicBezTo>
                <a:lnTo>
                  <a:pt x="8130898" y="6857998"/>
                </a:lnTo>
                <a:lnTo>
                  <a:pt x="7899365" y="6857998"/>
                </a:lnTo>
                <a:lnTo>
                  <a:pt x="7761176" y="6816656"/>
                </a:lnTo>
                <a:cubicBezTo>
                  <a:pt x="7707614" y="6798833"/>
                  <a:pt x="7654620" y="6779815"/>
                  <a:pt x="7602080" y="6760867"/>
                </a:cubicBezTo>
                <a:cubicBezTo>
                  <a:pt x="7499839" y="6724697"/>
                  <a:pt x="7395868" y="6687609"/>
                  <a:pt x="7289862" y="6659827"/>
                </a:cubicBezTo>
                <a:cubicBezTo>
                  <a:pt x="7386721" y="6702866"/>
                  <a:pt x="7479917" y="6741496"/>
                  <a:pt x="7582411" y="6784122"/>
                </a:cubicBezTo>
                <a:lnTo>
                  <a:pt x="7605759" y="6793465"/>
                </a:lnTo>
                <a:cubicBezTo>
                  <a:pt x="7652356" y="6812785"/>
                  <a:pt x="7694400" y="6829482"/>
                  <a:pt x="7737910" y="6840638"/>
                </a:cubicBezTo>
                <a:lnTo>
                  <a:pt x="7826532" y="6857999"/>
                </a:lnTo>
                <a:lnTo>
                  <a:pt x="7696096" y="6857999"/>
                </a:lnTo>
                <a:lnTo>
                  <a:pt x="7594081" y="6821149"/>
                </a:lnTo>
                <a:lnTo>
                  <a:pt x="7570734" y="6811799"/>
                </a:lnTo>
                <a:lnTo>
                  <a:pt x="7271814" y="6684601"/>
                </a:lnTo>
                <a:cubicBezTo>
                  <a:pt x="7315012" y="6740237"/>
                  <a:pt x="7445060" y="6805183"/>
                  <a:pt x="7585232" y="6850060"/>
                </a:cubicBezTo>
                <a:lnTo>
                  <a:pt x="7613775" y="6857998"/>
                </a:lnTo>
                <a:lnTo>
                  <a:pt x="7522197" y="6857998"/>
                </a:lnTo>
                <a:lnTo>
                  <a:pt x="7410696" y="6803861"/>
                </a:lnTo>
                <a:cubicBezTo>
                  <a:pt x="7272778" y="6731418"/>
                  <a:pt x="7152025" y="6653264"/>
                  <a:pt x="7088673" y="6610396"/>
                </a:cubicBezTo>
                <a:cubicBezTo>
                  <a:pt x="7075202" y="6601287"/>
                  <a:pt x="7065689" y="6582532"/>
                  <a:pt x="7090188" y="6584365"/>
                </a:cubicBezTo>
                <a:cubicBezTo>
                  <a:pt x="7322587" y="6603983"/>
                  <a:pt x="7561036" y="6624528"/>
                  <a:pt x="7780046" y="6711283"/>
                </a:cubicBezTo>
                <a:cubicBezTo>
                  <a:pt x="7810971" y="6723712"/>
                  <a:pt x="7991193" y="6837187"/>
                  <a:pt x="7944957" y="6799347"/>
                </a:cubicBezTo>
                <a:cubicBezTo>
                  <a:pt x="7830578" y="6704934"/>
                  <a:pt x="7705171" y="6617800"/>
                  <a:pt x="7601828" y="6503934"/>
                </a:cubicBezTo>
                <a:cubicBezTo>
                  <a:pt x="7389349" y="6269558"/>
                  <a:pt x="7257096" y="5972523"/>
                  <a:pt x="7042773" y="5734011"/>
                </a:cubicBezTo>
                <a:cubicBezTo>
                  <a:pt x="7007812" y="5695337"/>
                  <a:pt x="6799377" y="5515396"/>
                  <a:pt x="6844835" y="5424988"/>
                </a:cubicBezTo>
                <a:cubicBezTo>
                  <a:pt x="6847512" y="5419632"/>
                  <a:pt x="6854586" y="5418954"/>
                  <a:pt x="6861797" y="5419899"/>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7427076" y="5142684"/>
                </a:moveTo>
                <a:cubicBezTo>
                  <a:pt x="7446602" y="5152725"/>
                  <a:pt x="7466122" y="5162767"/>
                  <a:pt x="7485963" y="5174783"/>
                </a:cubicBezTo>
                <a:cubicBezTo>
                  <a:pt x="7567460" y="5225071"/>
                  <a:pt x="7639772" y="5286770"/>
                  <a:pt x="7719410" y="5357281"/>
                </a:cubicBezTo>
                <a:cubicBezTo>
                  <a:pt x="7777835" y="5408518"/>
                  <a:pt x="7850375" y="5472816"/>
                  <a:pt x="7907163" y="5546863"/>
                </a:cubicBezTo>
                <a:cubicBezTo>
                  <a:pt x="7924160" y="5569331"/>
                  <a:pt x="7940457" y="5592330"/>
                  <a:pt x="7956656" y="5615961"/>
                </a:cubicBezTo>
                <a:cubicBezTo>
                  <a:pt x="7978464" y="5647485"/>
                  <a:pt x="7999857" y="5677676"/>
                  <a:pt x="8023445" y="5705642"/>
                </a:cubicBezTo>
                <a:cubicBezTo>
                  <a:pt x="7956400" y="5569150"/>
                  <a:pt x="7861731" y="5443166"/>
                  <a:pt x="7754656" y="5341546"/>
                </a:cubicBezTo>
                <a:cubicBezTo>
                  <a:pt x="7668081" y="5259722"/>
                  <a:pt x="7548884" y="5180582"/>
                  <a:pt x="7427076" y="5142684"/>
                </a:cubicBezTo>
                <a:close/>
                <a:moveTo>
                  <a:pt x="7312201" y="5128278"/>
                </a:moveTo>
                <a:cubicBezTo>
                  <a:pt x="7322935" y="5135049"/>
                  <a:pt x="7332964" y="5142350"/>
                  <a:pt x="7343603" y="5149746"/>
                </a:cubicBezTo>
                <a:cubicBezTo>
                  <a:pt x="7496266" y="5257079"/>
                  <a:pt x="7656157" y="5373847"/>
                  <a:pt x="7791759" y="5515717"/>
                </a:cubicBezTo>
                <a:lnTo>
                  <a:pt x="7825280" y="5551608"/>
                </a:lnTo>
                <a:cubicBezTo>
                  <a:pt x="7875363" y="5604773"/>
                  <a:pt x="7926463" y="5659374"/>
                  <a:pt x="7982410" y="5702551"/>
                </a:cubicBezTo>
                <a:cubicBezTo>
                  <a:pt x="7964809" y="5679989"/>
                  <a:pt x="7948608" y="5656366"/>
                  <a:pt x="7932408" y="5632736"/>
                </a:cubicBezTo>
                <a:cubicBezTo>
                  <a:pt x="7916712" y="5609836"/>
                  <a:pt x="7901020" y="5586930"/>
                  <a:pt x="7883927" y="5565087"/>
                </a:cubicBezTo>
                <a:cubicBezTo>
                  <a:pt x="7828664" y="5493188"/>
                  <a:pt x="7757146" y="5430331"/>
                  <a:pt x="7699832" y="5379904"/>
                </a:cubicBezTo>
                <a:cubicBezTo>
                  <a:pt x="7621217" y="5310828"/>
                  <a:pt x="7550116" y="5249322"/>
                  <a:pt x="7470240" y="5200559"/>
                </a:cubicBezTo>
                <a:cubicBezTo>
                  <a:pt x="7417598" y="5168141"/>
                  <a:pt x="7364314" y="5143956"/>
                  <a:pt x="7312201" y="5128278"/>
                </a:cubicBezTo>
                <a:close/>
                <a:moveTo>
                  <a:pt x="7244057" y="5124233"/>
                </a:moveTo>
                <a:cubicBezTo>
                  <a:pt x="7240832" y="5137197"/>
                  <a:pt x="7314310" y="5167040"/>
                  <a:pt x="7353035" y="5197318"/>
                </a:cubicBezTo>
                <a:cubicBezTo>
                  <a:pt x="7566127" y="5367091"/>
                  <a:pt x="7749139" y="5595671"/>
                  <a:pt x="7981878" y="5738345"/>
                </a:cubicBezTo>
                <a:cubicBezTo>
                  <a:pt x="7917138" y="5691903"/>
                  <a:pt x="7860147" y="5631267"/>
                  <a:pt x="7804780" y="5572174"/>
                </a:cubicBezTo>
                <a:cubicBezTo>
                  <a:pt x="7793606" y="5560210"/>
                  <a:pt x="7782433" y="5548247"/>
                  <a:pt x="7771164" y="5536908"/>
                </a:cubicBezTo>
                <a:cubicBezTo>
                  <a:pt x="7637791" y="5396658"/>
                  <a:pt x="7478920" y="5281329"/>
                  <a:pt x="7327465" y="5174181"/>
                </a:cubicBezTo>
                <a:cubicBezTo>
                  <a:pt x="7300620" y="5155330"/>
                  <a:pt x="7274186" y="5137825"/>
                  <a:pt x="7244057" y="5124233"/>
                </a:cubicBezTo>
                <a:close/>
                <a:moveTo>
                  <a:pt x="7133363" y="5050246"/>
                </a:moveTo>
                <a:cubicBezTo>
                  <a:pt x="7577149" y="5121491"/>
                  <a:pt x="7947715" y="5355125"/>
                  <a:pt x="8128687" y="5790959"/>
                </a:cubicBezTo>
                <a:cubicBezTo>
                  <a:pt x="8276565" y="5905246"/>
                  <a:pt x="8400253" y="6044012"/>
                  <a:pt x="8497002" y="6204913"/>
                </a:cubicBezTo>
                <a:cubicBezTo>
                  <a:pt x="8503575" y="6141856"/>
                  <a:pt x="8502497" y="6159666"/>
                  <a:pt x="8514292" y="6015372"/>
                </a:cubicBezTo>
                <a:cubicBezTo>
                  <a:pt x="8536052" y="5749157"/>
                  <a:pt x="8547760" y="5533819"/>
                  <a:pt x="8491838" y="5336275"/>
                </a:cubicBezTo>
                <a:cubicBezTo>
                  <a:pt x="8507078" y="5267180"/>
                  <a:pt x="8575461" y="5351481"/>
                  <a:pt x="8605731" y="5600804"/>
                </a:cubicBezTo>
                <a:cubicBezTo>
                  <a:pt x="8608350" y="5745349"/>
                  <a:pt x="8605836" y="5891029"/>
                  <a:pt x="8594880" y="6039262"/>
                </a:cubicBezTo>
                <a:cubicBezTo>
                  <a:pt x="8575957" y="6291971"/>
                  <a:pt x="8542313" y="6543716"/>
                  <a:pt x="8494242" y="6792600"/>
                </a:cubicBezTo>
                <a:cubicBezTo>
                  <a:pt x="8597730" y="6727745"/>
                  <a:pt x="8691862" y="6639036"/>
                  <a:pt x="8794675" y="6590735"/>
                </a:cubicBezTo>
                <a:cubicBezTo>
                  <a:pt x="8796362" y="6587786"/>
                  <a:pt x="8798755" y="6584312"/>
                  <a:pt x="8800448" y="6581371"/>
                </a:cubicBezTo>
                <a:cubicBezTo>
                  <a:pt x="8795284" y="6578656"/>
                  <a:pt x="8790221" y="6575317"/>
                  <a:pt x="8788186" y="6572441"/>
                </a:cubicBezTo>
                <a:cubicBezTo>
                  <a:pt x="8594646" y="6311498"/>
                  <a:pt x="8993712" y="5858248"/>
                  <a:pt x="9137232" y="5665639"/>
                </a:cubicBezTo>
                <a:cubicBezTo>
                  <a:pt x="9150495" y="5647816"/>
                  <a:pt x="9217510" y="5675384"/>
                  <a:pt x="9216765" y="5696416"/>
                </a:cubicBezTo>
                <a:cubicBezTo>
                  <a:pt x="9208076" y="5983368"/>
                  <a:pt x="9105464" y="6228377"/>
                  <a:pt x="8969849" y="6466405"/>
                </a:cubicBezTo>
                <a:cubicBezTo>
                  <a:pt x="9192790" y="6382070"/>
                  <a:pt x="9514633" y="6424367"/>
                  <a:pt x="9706237" y="6419148"/>
                </a:cubicBezTo>
                <a:cubicBezTo>
                  <a:pt x="9875985" y="6415062"/>
                  <a:pt x="9998989" y="6424957"/>
                  <a:pt x="10110375" y="6563116"/>
                </a:cubicBezTo>
                <a:cubicBezTo>
                  <a:pt x="10119737" y="6574800"/>
                  <a:pt x="10104347" y="6578204"/>
                  <a:pt x="10096281" y="6578254"/>
                </a:cubicBezTo>
                <a:cubicBezTo>
                  <a:pt x="9752742" y="6584519"/>
                  <a:pt x="9411210" y="6642343"/>
                  <a:pt x="9067672" y="6648608"/>
                </a:cubicBezTo>
                <a:cubicBezTo>
                  <a:pt x="9008636" y="6649807"/>
                  <a:pt x="8918484" y="6627657"/>
                  <a:pt x="8859441" y="6641028"/>
                </a:cubicBezTo>
                <a:cubicBezTo>
                  <a:pt x="8858839" y="6640935"/>
                  <a:pt x="8858138" y="6641468"/>
                  <a:pt x="8857528" y="6641375"/>
                </a:cubicBezTo>
                <a:cubicBezTo>
                  <a:pt x="8854312" y="6642158"/>
                  <a:pt x="8851192" y="6642319"/>
                  <a:pt x="8848579" y="6643204"/>
                </a:cubicBezTo>
                <a:cubicBezTo>
                  <a:pt x="8763018" y="6670925"/>
                  <a:pt x="8669480" y="6759768"/>
                  <a:pt x="8576285" y="6824788"/>
                </a:cubicBezTo>
                <a:lnTo>
                  <a:pt x="8519159" y="6857998"/>
                </a:lnTo>
                <a:lnTo>
                  <a:pt x="8393540" y="6857998"/>
                </a:lnTo>
                <a:lnTo>
                  <a:pt x="8417346" y="6745652"/>
                </a:lnTo>
                <a:cubicBezTo>
                  <a:pt x="8445294" y="6600749"/>
                  <a:pt x="8467982" y="6454800"/>
                  <a:pt x="8485502" y="6308216"/>
                </a:cubicBezTo>
                <a:cubicBezTo>
                  <a:pt x="8483369" y="6305964"/>
                  <a:pt x="8481139" y="6304343"/>
                  <a:pt x="8480214" y="6302278"/>
                </a:cubicBezTo>
                <a:cubicBezTo>
                  <a:pt x="8389148" y="6120471"/>
                  <a:pt x="8265637" y="5964433"/>
                  <a:pt x="8112215" y="5837768"/>
                </a:cubicBezTo>
                <a:cubicBezTo>
                  <a:pt x="8107469" y="5836403"/>
                  <a:pt x="8101510" y="5834843"/>
                  <a:pt x="8095146" y="5831943"/>
                </a:cubicBezTo>
                <a:cubicBezTo>
                  <a:pt x="7720999" y="5670157"/>
                  <a:pt x="7460805" y="5310579"/>
                  <a:pt x="7131946" y="5075653"/>
                </a:cubicBezTo>
                <a:cubicBezTo>
                  <a:pt x="7120196" y="5067444"/>
                  <a:pt x="7107334" y="5046255"/>
                  <a:pt x="7133363" y="5050246"/>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1544294" y="4944364"/>
                </a:moveTo>
                <a:cubicBezTo>
                  <a:pt x="11560186" y="5180994"/>
                  <a:pt x="11601886" y="5476223"/>
                  <a:pt x="11755210" y="5588157"/>
                </a:cubicBezTo>
                <a:cubicBezTo>
                  <a:pt x="11638730" y="5382912"/>
                  <a:pt x="11582097" y="5153179"/>
                  <a:pt x="11544294" y="4944364"/>
                </a:cubicBezTo>
                <a:close/>
                <a:moveTo>
                  <a:pt x="11571408" y="4918599"/>
                </a:moveTo>
                <a:cubicBezTo>
                  <a:pt x="11607963" y="5126676"/>
                  <a:pt x="11663078" y="5358905"/>
                  <a:pt x="11778250" y="5565760"/>
                </a:cubicBezTo>
                <a:cubicBezTo>
                  <a:pt x="11740096" y="5335710"/>
                  <a:pt x="11685166" y="5117152"/>
                  <a:pt x="11571408" y="4918599"/>
                </a:cubicBezTo>
                <a:close/>
                <a:moveTo>
                  <a:pt x="11540154" y="4867303"/>
                </a:moveTo>
                <a:cubicBezTo>
                  <a:pt x="11540302" y="4868748"/>
                  <a:pt x="11540443" y="4870186"/>
                  <a:pt x="11540380" y="4872526"/>
                </a:cubicBezTo>
                <a:lnTo>
                  <a:pt x="11542590" y="4871112"/>
                </a:lnTo>
                <a:close/>
                <a:moveTo>
                  <a:pt x="10567662" y="4866948"/>
                </a:moveTo>
                <a:cubicBezTo>
                  <a:pt x="10522198" y="4867672"/>
                  <a:pt x="10476263" y="4872522"/>
                  <a:pt x="10431225" y="4877568"/>
                </a:cubicBezTo>
                <a:cubicBezTo>
                  <a:pt x="10381279" y="4883457"/>
                  <a:pt x="10328981" y="4889314"/>
                  <a:pt x="10277556" y="4889247"/>
                </a:cubicBezTo>
                <a:cubicBezTo>
                  <a:pt x="10236449" y="4889475"/>
                  <a:pt x="10195262" y="4885932"/>
                  <a:pt x="10155875" y="4882769"/>
                </a:cubicBezTo>
                <a:cubicBezTo>
                  <a:pt x="10128043" y="4880639"/>
                  <a:pt x="10100420" y="4877611"/>
                  <a:pt x="10072733" y="4876924"/>
                </a:cubicBezTo>
                <a:cubicBezTo>
                  <a:pt x="10009605" y="4874377"/>
                  <a:pt x="9945053" y="4878112"/>
                  <a:pt x="9882500" y="4881330"/>
                </a:cubicBezTo>
                <a:cubicBezTo>
                  <a:pt x="9817947" y="4885065"/>
                  <a:pt x="9751031" y="4888772"/>
                  <a:pt x="9685205" y="4885650"/>
                </a:cubicBezTo>
                <a:lnTo>
                  <a:pt x="9666932" y="4885075"/>
                </a:lnTo>
                <a:cubicBezTo>
                  <a:pt x="9647413" y="4883768"/>
                  <a:pt x="9627689" y="4883349"/>
                  <a:pt x="9608662" y="4884027"/>
                </a:cubicBezTo>
                <a:cubicBezTo>
                  <a:pt x="9746940" y="4906717"/>
                  <a:pt x="9886187" y="4927258"/>
                  <a:pt x="10026230" y="4938088"/>
                </a:cubicBezTo>
                <a:cubicBezTo>
                  <a:pt x="10217917" y="4954217"/>
                  <a:pt x="10389161" y="4921336"/>
                  <a:pt x="10567662" y="4866948"/>
                </a:cubicBezTo>
                <a:close/>
                <a:moveTo>
                  <a:pt x="10221015" y="4783657"/>
                </a:moveTo>
                <a:cubicBezTo>
                  <a:pt x="10183412" y="4782731"/>
                  <a:pt x="10145345" y="4783278"/>
                  <a:pt x="10107121" y="4785091"/>
                </a:cubicBezTo>
                <a:cubicBezTo>
                  <a:pt x="9954224" y="4792347"/>
                  <a:pt x="9798826" y="4819883"/>
                  <a:pt x="9660668" y="4854595"/>
                </a:cubicBezTo>
                <a:cubicBezTo>
                  <a:pt x="9663924" y="4854814"/>
                  <a:pt x="9666276" y="4854838"/>
                  <a:pt x="9669531" y="4855057"/>
                </a:cubicBezTo>
                <a:lnTo>
                  <a:pt x="9687254" y="4855986"/>
                </a:lnTo>
                <a:cubicBezTo>
                  <a:pt x="9751279" y="4858722"/>
                  <a:pt x="9817637" y="4855370"/>
                  <a:pt x="9881290" y="4851445"/>
                </a:cubicBezTo>
                <a:cubicBezTo>
                  <a:pt x="9944395" y="4847874"/>
                  <a:pt x="10009857" y="4844334"/>
                  <a:pt x="10074432" y="4846715"/>
                </a:cubicBezTo>
                <a:cubicBezTo>
                  <a:pt x="10102466" y="4847944"/>
                  <a:pt x="10131190" y="4850269"/>
                  <a:pt x="10159369" y="4852935"/>
                </a:cubicBezTo>
                <a:cubicBezTo>
                  <a:pt x="10198208" y="4856456"/>
                  <a:pt x="10239045" y="4859459"/>
                  <a:pt x="10278706" y="4859393"/>
                </a:cubicBezTo>
                <a:cubicBezTo>
                  <a:pt x="10328324" y="4859079"/>
                  <a:pt x="10379724" y="4853023"/>
                  <a:pt x="10429120" y="4847493"/>
                </a:cubicBezTo>
                <a:cubicBezTo>
                  <a:pt x="10465435" y="4843425"/>
                  <a:pt x="10501756" y="4839354"/>
                  <a:pt x="10538565" y="4837270"/>
                </a:cubicBezTo>
                <a:cubicBezTo>
                  <a:pt x="10442450" y="4802463"/>
                  <a:pt x="10333824" y="4786435"/>
                  <a:pt x="10221015" y="478365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9857254" y="4275904"/>
                </a:moveTo>
                <a:cubicBezTo>
                  <a:pt x="9525980" y="4300770"/>
                  <a:pt x="9241479" y="4364703"/>
                  <a:pt x="8989866" y="4472742"/>
                </a:cubicBezTo>
                <a:lnTo>
                  <a:pt x="8931614" y="4498508"/>
                </a:lnTo>
                <a:cubicBezTo>
                  <a:pt x="8902659" y="4511659"/>
                  <a:pt x="8873359" y="4524268"/>
                  <a:pt x="8843711" y="4536334"/>
                </a:cubicBezTo>
                <a:cubicBezTo>
                  <a:pt x="8889894" y="4522124"/>
                  <a:pt x="8937874" y="4508296"/>
                  <a:pt x="8966093" y="4502509"/>
                </a:cubicBezTo>
                <a:cubicBezTo>
                  <a:pt x="9076195" y="4481142"/>
                  <a:pt x="9187512" y="4468967"/>
                  <a:pt x="9299227" y="4454994"/>
                </a:cubicBezTo>
                <a:cubicBezTo>
                  <a:pt x="9502333" y="4429326"/>
                  <a:pt x="9654280" y="4317586"/>
                  <a:pt x="9857254" y="4275904"/>
                </a:cubicBezTo>
                <a:close/>
                <a:moveTo>
                  <a:pt x="9615182" y="4220499"/>
                </a:moveTo>
                <a:cubicBezTo>
                  <a:pt x="9415185" y="4228027"/>
                  <a:pt x="9214426" y="4329700"/>
                  <a:pt x="9023688" y="4425819"/>
                </a:cubicBezTo>
                <a:cubicBezTo>
                  <a:pt x="9256457" y="4332127"/>
                  <a:pt x="9516545" y="4273854"/>
                  <a:pt x="9814527" y="4248048"/>
                </a:cubicBezTo>
                <a:cubicBezTo>
                  <a:pt x="9748431" y="4225943"/>
                  <a:pt x="9681848" y="4217991"/>
                  <a:pt x="9615182" y="4220499"/>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9258094" y="3958602"/>
                </a:moveTo>
                <a:cubicBezTo>
                  <a:pt x="9013678" y="4006086"/>
                  <a:pt x="8768731" y="4060051"/>
                  <a:pt x="8526712" y="4119804"/>
                </a:cubicBezTo>
                <a:cubicBezTo>
                  <a:pt x="8781748" y="4123003"/>
                  <a:pt x="9026494" y="4069940"/>
                  <a:pt x="9258094" y="3958602"/>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1225213" y="3936722"/>
                </a:moveTo>
                <a:cubicBezTo>
                  <a:pt x="11207028" y="4022695"/>
                  <a:pt x="11194593" y="4110355"/>
                  <a:pt x="11182914" y="4196771"/>
                </a:cubicBezTo>
                <a:cubicBezTo>
                  <a:pt x="11164076" y="4335276"/>
                  <a:pt x="11145116" y="4478465"/>
                  <a:pt x="11099211" y="4613594"/>
                </a:cubicBezTo>
                <a:cubicBezTo>
                  <a:pt x="11088245" y="4645134"/>
                  <a:pt x="11076378" y="4676477"/>
                  <a:pt x="11064509" y="4707830"/>
                </a:cubicBezTo>
                <a:lnTo>
                  <a:pt x="11049349" y="4747418"/>
                </a:lnTo>
                <a:cubicBezTo>
                  <a:pt x="11022123" y="4819250"/>
                  <a:pt x="10998838" y="4892390"/>
                  <a:pt x="10978260" y="4966094"/>
                </a:cubicBezTo>
                <a:cubicBezTo>
                  <a:pt x="11216457" y="4678857"/>
                  <a:pt x="11222923" y="4300706"/>
                  <a:pt x="11225213" y="393672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1201005" y="3900089"/>
                </a:moveTo>
                <a:cubicBezTo>
                  <a:pt x="11064705" y="4216426"/>
                  <a:pt x="10958405" y="4541932"/>
                  <a:pt x="10968432" y="4885010"/>
                </a:cubicBezTo>
                <a:cubicBezTo>
                  <a:pt x="10984596" y="4834817"/>
                  <a:pt x="11001105" y="4785171"/>
                  <a:pt x="11019967" y="4735553"/>
                </a:cubicBezTo>
                <a:lnTo>
                  <a:pt x="11035125" y="4695966"/>
                </a:lnTo>
                <a:cubicBezTo>
                  <a:pt x="11047342" y="4665154"/>
                  <a:pt x="11059004" y="4634706"/>
                  <a:pt x="11069972" y="4603168"/>
                </a:cubicBezTo>
                <a:cubicBezTo>
                  <a:pt x="11114708" y="4471083"/>
                  <a:pt x="11133811" y="4329343"/>
                  <a:pt x="11152239" y="4192628"/>
                </a:cubicBezTo>
                <a:cubicBezTo>
                  <a:pt x="11165272" y="4096160"/>
                  <a:pt x="11178361" y="3997344"/>
                  <a:pt x="11201005" y="3900089"/>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10268559" y="3871054"/>
                </a:moveTo>
                <a:cubicBezTo>
                  <a:pt x="10277021" y="4100939"/>
                  <a:pt x="10375577" y="4306148"/>
                  <a:pt x="10494169" y="4520780"/>
                </a:cubicBezTo>
                <a:cubicBezTo>
                  <a:pt x="10447177" y="4399850"/>
                  <a:pt x="10400743" y="4278562"/>
                  <a:pt x="10356661" y="4157302"/>
                </a:cubicBezTo>
                <a:cubicBezTo>
                  <a:pt x="10321871" y="4061517"/>
                  <a:pt x="10289232" y="3966669"/>
                  <a:pt x="10268559" y="3871054"/>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0277529" y="3701307"/>
                </a:moveTo>
                <a:cubicBezTo>
                  <a:pt x="10277467" y="3703640"/>
                  <a:pt x="10276853" y="3706334"/>
                  <a:pt x="10276797" y="3708672"/>
                </a:cubicBezTo>
                <a:cubicBezTo>
                  <a:pt x="10284209" y="3854149"/>
                  <a:pt x="10331835" y="3999199"/>
                  <a:pt x="10385906" y="4147031"/>
                </a:cubicBezTo>
                <a:cubicBezTo>
                  <a:pt x="10434036" y="4279493"/>
                  <a:pt x="10484873" y="4412529"/>
                  <a:pt x="10536458" y="4544310"/>
                </a:cubicBezTo>
                <a:cubicBezTo>
                  <a:pt x="10537315" y="4408107"/>
                  <a:pt x="10476552" y="4266858"/>
                  <a:pt x="10436479" y="4144570"/>
                </a:cubicBezTo>
                <a:cubicBezTo>
                  <a:pt x="10386976" y="3995354"/>
                  <a:pt x="10333255" y="3848072"/>
                  <a:pt x="10277529" y="3701307"/>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0" y="3982240"/>
                  <a:pt x="5111996" y="4065759"/>
                </a:cubicBezTo>
                <a:cubicBezTo>
                  <a:pt x="5199925" y="4149276"/>
                  <a:pt x="5291490" y="4229096"/>
                  <a:pt x="5388877" y="4300185"/>
                </a:cubicBezTo>
                <a:cubicBezTo>
                  <a:pt x="5401113"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1" y="3090882"/>
                </a:moveTo>
                <a:lnTo>
                  <a:pt x="5480135" y="3565802"/>
                </a:lnTo>
                <a:cubicBezTo>
                  <a:pt x="5490809" y="3762845"/>
                  <a:pt x="5501220" y="3965024"/>
                  <a:pt x="5499022" y="4166310"/>
                </a:cubicBezTo>
                <a:cubicBezTo>
                  <a:pt x="5546233" y="3984186"/>
                  <a:pt x="5562118" y="3799116"/>
                  <a:pt x="5547022" y="3607838"/>
                </a:cubicBezTo>
                <a:cubicBezTo>
                  <a:pt x="5541143" y="3530760"/>
                  <a:pt x="5529684" y="3453908"/>
                  <a:pt x="5515964" y="3378541"/>
                </a:cubicBezTo>
                <a:cubicBezTo>
                  <a:pt x="5505773" y="3321668"/>
                  <a:pt x="5475310" y="3095607"/>
                  <a:pt x="5453701"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69"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lnTo>
                  <a:pt x="6038705" y="4763847"/>
                </a:lnTo>
                <a:lnTo>
                  <a:pt x="6037783"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0"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6"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2"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7"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3"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6"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1"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cubicBezTo>
                  <a:pt x="10068034" y="4289020"/>
                  <a:pt x="10235704" y="4406341"/>
                  <a:pt x="10395379" y="4531843"/>
                </a:cubicBezTo>
                <a:cubicBezTo>
                  <a:pt x="10227815" y="4223610"/>
                  <a:pt x="10104867" y="3926696"/>
                  <a:pt x="10225980" y="3561061"/>
                </a:cubicBezTo>
                <a:cubicBezTo>
                  <a:pt x="10233239" y="3539559"/>
                  <a:pt x="10303382" y="3509255"/>
                  <a:pt x="10314210" y="3538353"/>
                </a:cubicBezTo>
                <a:cubicBezTo>
                  <a:pt x="10408734" y="3779872"/>
                  <a:pt x="10497596" y="4023472"/>
                  <a:pt x="10573663" y="4271430"/>
                </a:cubicBezTo>
                <a:cubicBezTo>
                  <a:pt x="10618238" y="4415363"/>
                  <a:pt x="10653304" y="4549296"/>
                  <a:pt x="10583736" y="4688819"/>
                </a:cubicBezTo>
                <a:cubicBezTo>
                  <a:pt x="10685909" y="4776757"/>
                  <a:pt x="10784700" y="4869157"/>
                  <a:pt x="10880472" y="4966558"/>
                </a:cubicBezTo>
                <a:cubicBezTo>
                  <a:pt x="10849056" y="4499967"/>
                  <a:pt x="11034230" y="4066538"/>
                  <a:pt x="11231212" y="3645474"/>
                </a:cubicBezTo>
                <a:cubicBezTo>
                  <a:pt x="11242138" y="3622394"/>
                  <a:pt x="11319709" y="3598841"/>
                  <a:pt x="11317765" y="3638405"/>
                </a:cubicBezTo>
                <a:cubicBezTo>
                  <a:pt x="11295958" y="4125233"/>
                  <a:pt x="11372236" y="4676562"/>
                  <a:pt x="10982911" y="5051260"/>
                </a:cubicBezTo>
                <a:cubicBezTo>
                  <a:pt x="10979389" y="5054277"/>
                  <a:pt x="10974419" y="5057456"/>
                  <a:pt x="10968747" y="5059552"/>
                </a:cubicBezTo>
                <a:cubicBezTo>
                  <a:pt x="11069120" y="5167803"/>
                  <a:pt x="11166116" y="5280511"/>
                  <a:pt x="11258020" y="5401078"/>
                </a:cubicBezTo>
                <a:cubicBezTo>
                  <a:pt x="11414501" y="5606795"/>
                  <a:pt x="11558425" y="5822089"/>
                  <a:pt x="11688741" y="6045312"/>
                </a:cubicBezTo>
                <a:cubicBezTo>
                  <a:pt x="11728326" y="5923422"/>
                  <a:pt x="11744133" y="5789920"/>
                  <a:pt x="11794425" y="5681109"/>
                </a:cubicBezTo>
                <a:cubicBezTo>
                  <a:pt x="11793785" y="5677682"/>
                  <a:pt x="11793359" y="5673360"/>
                  <a:pt x="11792727" y="5669934"/>
                </a:cubicBezTo>
                <a:cubicBezTo>
                  <a:pt x="11786706" y="5671483"/>
                  <a:pt x="11780344" y="5672486"/>
                  <a:pt x="11776744" y="5671723"/>
                </a:cubicBezTo>
                <a:cubicBezTo>
                  <a:pt x="11442886" y="5608574"/>
                  <a:pt x="11457436" y="4983823"/>
                  <a:pt x="11442546" y="4736592"/>
                </a:cubicBezTo>
                <a:cubicBezTo>
                  <a:pt x="11441155" y="4713728"/>
                  <a:pt x="11514076" y="4687776"/>
                  <a:pt x="11527771" y="4704317"/>
                </a:cubicBezTo>
                <a:cubicBezTo>
                  <a:pt x="11715804" y="4928943"/>
                  <a:pt x="11799388" y="5187422"/>
                  <a:pt x="11851542" y="5463703"/>
                </a:cubicBezTo>
                <a:cubicBezTo>
                  <a:pt x="11913004" y="5353500"/>
                  <a:pt x="12015977" y="5250086"/>
                  <a:pt x="12122505" y="5156948"/>
                </a:cubicBezTo>
                <a:lnTo>
                  <a:pt x="12192002" y="5098973"/>
                </a:lnTo>
                <a:lnTo>
                  <a:pt x="12192001" y="5160062"/>
                </a:lnTo>
                <a:lnTo>
                  <a:pt x="12155105" y="5191181"/>
                </a:lnTo>
                <a:cubicBezTo>
                  <a:pt x="12056052" y="5282318"/>
                  <a:pt x="11965498" y="5385071"/>
                  <a:pt x="11918903" y="5491132"/>
                </a:cubicBezTo>
                <a:cubicBezTo>
                  <a:pt x="11960691" y="5426848"/>
                  <a:pt x="12011970" y="5370101"/>
                  <a:pt x="12067554" y="5317498"/>
                </a:cubicBezTo>
                <a:lnTo>
                  <a:pt x="12192001" y="5211391"/>
                </a:lnTo>
                <a:lnTo>
                  <a:pt x="12192001" y="5251558"/>
                </a:lnTo>
                <a:lnTo>
                  <a:pt x="12087498" y="5340764"/>
                </a:lnTo>
                <a:cubicBezTo>
                  <a:pt x="12032329" y="5393102"/>
                  <a:pt x="11981742" y="5449408"/>
                  <a:pt x="11941335" y="5512809"/>
                </a:cubicBezTo>
                <a:cubicBezTo>
                  <a:pt x="11925082" y="5538523"/>
                  <a:pt x="11910985" y="5565169"/>
                  <a:pt x="11898139" y="5592553"/>
                </a:cubicBezTo>
                <a:cubicBezTo>
                  <a:pt x="11945914" y="5558922"/>
                  <a:pt x="11992854" y="5522778"/>
                  <a:pt x="12037359" y="5482816"/>
                </a:cubicBezTo>
                <a:lnTo>
                  <a:pt x="12192001" y="5330890"/>
                </a:lnTo>
                <a:lnTo>
                  <a:pt x="12192001" y="5402911"/>
                </a:lnTo>
                <a:lnTo>
                  <a:pt x="12054488" y="5533939"/>
                </a:lnTo>
                <a:cubicBezTo>
                  <a:pt x="12007570" y="5576210"/>
                  <a:pt x="11919625" y="5622495"/>
                  <a:pt x="11880977" y="5674040"/>
                </a:cubicBezTo>
                <a:cubicBezTo>
                  <a:pt x="11880428" y="5674391"/>
                  <a:pt x="11880223" y="5675288"/>
                  <a:pt x="11879666" y="5675644"/>
                </a:cubicBezTo>
                <a:cubicBezTo>
                  <a:pt x="11877599" y="5678494"/>
                  <a:pt x="11875186" y="5680803"/>
                  <a:pt x="11873674" y="5683306"/>
                </a:cubicBezTo>
                <a:cubicBezTo>
                  <a:pt x="11806563" y="5791374"/>
                  <a:pt x="11801847" y="5992131"/>
                  <a:pt x="11738608" y="6118417"/>
                </a:cubicBezTo>
                <a:cubicBezTo>
                  <a:pt x="11737642" y="6120562"/>
                  <a:pt x="11735234" y="6122876"/>
                  <a:pt x="11732820" y="6125184"/>
                </a:cubicBezTo>
                <a:cubicBezTo>
                  <a:pt x="11856220" y="6344593"/>
                  <a:pt x="11965159" y="6571523"/>
                  <a:pt x="12058063" y="6805045"/>
                </a:cubicBezTo>
                <a:lnTo>
                  <a:pt x="12077722" y="6857999"/>
                </a:lnTo>
                <a:lnTo>
                  <a:pt x="11980831" y="6857999"/>
                </a:lnTo>
                <a:lnTo>
                  <a:pt x="11842370" y="6532596"/>
                </a:lnTo>
                <a:lnTo>
                  <a:pt x="11807118" y="6461642"/>
                </a:lnTo>
                <a:cubicBezTo>
                  <a:pt x="11675874" y="6190726"/>
                  <a:pt x="11523363" y="5930353"/>
                  <a:pt x="11352410" y="5682534"/>
                </a:cubicBezTo>
                <a:cubicBezTo>
                  <a:pt x="11349154" y="5682314"/>
                  <a:pt x="11346248" y="5682642"/>
                  <a:pt x="11344098" y="5681717"/>
                </a:cubicBezTo>
                <a:cubicBezTo>
                  <a:pt x="11146884" y="5607050"/>
                  <a:pt x="10940954" y="5574737"/>
                  <a:pt x="10730809" y="5585749"/>
                </a:cubicBezTo>
                <a:cubicBezTo>
                  <a:pt x="10726045" y="5588034"/>
                  <a:pt x="10720166" y="5591021"/>
                  <a:pt x="10713050" y="5593271"/>
                </a:cubicBezTo>
                <a:cubicBezTo>
                  <a:pt x="10300570" y="5732161"/>
                  <a:pt x="9845774" y="5640588"/>
                  <a:pt x="9420192" y="5692050"/>
                </a:cubicBezTo>
                <a:cubicBezTo>
                  <a:pt x="9405112" y="5694029"/>
                  <a:pt x="9380308" y="5686903"/>
                  <a:pt x="9404066" y="5671708"/>
                </a:cubicBezTo>
                <a:cubicBezTo>
                  <a:pt x="9811305" y="5415077"/>
                  <a:pt x="10269729" y="5333413"/>
                  <a:pt x="10712309" y="5538562"/>
                </a:cubicBezTo>
                <a:cubicBezTo>
                  <a:pt x="10909559" y="5522006"/>
                  <a:pt x="11103888" y="5541041"/>
                  <a:pt x="11291486" y="5595804"/>
                </a:cubicBezTo>
                <a:cubicBezTo>
                  <a:pt x="11253937" y="5543176"/>
                  <a:pt x="11215832" y="5490905"/>
                  <a:pt x="11176624" y="5439340"/>
                </a:cubicBezTo>
                <a:cubicBezTo>
                  <a:pt x="11019444" y="5232532"/>
                  <a:pt x="10848144" y="5046247"/>
                  <a:pt x="10665962" y="4874588"/>
                </a:cubicBezTo>
                <a:cubicBezTo>
                  <a:pt x="10659400" y="4876493"/>
                  <a:pt x="10653378" y="4878043"/>
                  <a:pt x="10647017" y="4879047"/>
                </a:cubicBezTo>
                <a:cubicBezTo>
                  <a:pt x="10469841" y="4937947"/>
                  <a:pt x="10294852" y="4989315"/>
                  <a:pt x="10107096" y="4989072"/>
                </a:cubicBezTo>
                <a:cubicBezTo>
                  <a:pt x="9884392" y="4988955"/>
                  <a:pt x="9658777" y="4947776"/>
                  <a:pt x="9439953" y="4909921"/>
                </a:cubicBezTo>
                <a:cubicBezTo>
                  <a:pt x="9408584" y="4904693"/>
                  <a:pt x="9464056" y="4874580"/>
                  <a:pt x="9470279" y="4872131"/>
                </a:cubicBezTo>
                <a:cubicBezTo>
                  <a:pt x="9777078" y="4772480"/>
                  <a:pt x="10227985" y="4680296"/>
                  <a:pt x="10565024" y="4781269"/>
                </a:cubicBezTo>
                <a:cubicBezTo>
                  <a:pt x="10362949" y="4601638"/>
                  <a:pt x="10148128" y="4438593"/>
                  <a:pt x="9922490" y="4287833"/>
                </a:cubicBezTo>
                <a:cubicBezTo>
                  <a:pt x="9921938" y="4288186"/>
                  <a:pt x="9921032" y="4287993"/>
                  <a:pt x="9920481" y="4288346"/>
                </a:cubicBezTo>
                <a:cubicBezTo>
                  <a:pt x="9919033" y="4288508"/>
                  <a:pt x="9917026" y="4289026"/>
                  <a:pt x="9916127" y="4288836"/>
                </a:cubicBezTo>
                <a:cubicBezTo>
                  <a:pt x="9902906" y="4288860"/>
                  <a:pt x="9795895" y="4364971"/>
                  <a:pt x="9791125" y="4367248"/>
                </a:cubicBezTo>
                <a:cubicBezTo>
                  <a:pt x="9707175" y="4406384"/>
                  <a:pt x="9617775" y="4432133"/>
                  <a:pt x="9528364" y="4451767"/>
                </a:cubicBezTo>
                <a:cubicBezTo>
                  <a:pt x="9228232" y="4518029"/>
                  <a:pt x="8927622" y="4526349"/>
                  <a:pt x="8629850" y="4613329"/>
                </a:cubicBezTo>
                <a:cubicBezTo>
                  <a:pt x="8609591" y="4619390"/>
                  <a:pt x="8554225" y="4618011"/>
                  <a:pt x="8600239" y="4596243"/>
                </a:cubicBezTo>
                <a:cubicBezTo>
                  <a:pt x="8928850" y="4438196"/>
                  <a:pt x="9367700" y="4136057"/>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0"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0"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6" y="2637633"/>
                </a:cubicBezTo>
                <a:cubicBezTo>
                  <a:pt x="5803017" y="2582794"/>
                  <a:pt x="5810097"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4"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4"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0" y="891331"/>
                </a:cubicBezTo>
                <a:cubicBezTo>
                  <a:pt x="5712973"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5" y="246988"/>
                  <a:pt x="5760847" y="254734"/>
                  <a:pt x="5736947" y="261367"/>
                </a:cubicBezTo>
                <a:cubicBezTo>
                  <a:pt x="5638132"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7"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1" y="231951"/>
                </a:cubicBezTo>
                <a:cubicBezTo>
                  <a:pt x="5794994"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3" y="228123"/>
                </a:cubicBezTo>
                <a:cubicBezTo>
                  <a:pt x="5227195" y="227945"/>
                  <a:pt x="5244285" y="227765"/>
                  <a:pt x="5261015" y="227087"/>
                </a:cubicBezTo>
                <a:cubicBezTo>
                  <a:pt x="5463242" y="223204"/>
                  <a:pt x="5667966" y="183171"/>
                  <a:pt x="5861181" y="143093"/>
                </a:cubicBezTo>
                <a:cubicBezTo>
                  <a:pt x="5895330"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6"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6"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7"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2" y="2135538"/>
                  <a:pt x="5687608" y="2039972"/>
                </a:cubicBezTo>
                <a:cubicBezTo>
                  <a:pt x="5744741" y="1859679"/>
                  <a:pt x="5733310" y="1742061"/>
                  <a:pt x="5657554" y="1576445"/>
                </a:cubicBezTo>
                <a:cubicBezTo>
                  <a:pt x="5483231"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rgbClr val="EAF1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4" name="Google Shape;364;p49"/>
          <p:cNvSpPr/>
          <p:nvPr/>
        </p:nvSpPr>
        <p:spPr>
          <a:xfrm>
            <a:off x="342901" y="742950"/>
            <a:ext cx="7429500" cy="3657600"/>
          </a:xfrm>
          <a:prstGeom prst="rect">
            <a:avLst/>
          </a:prstGeom>
          <a:solidFill>
            <a:schemeClr val="lt1"/>
          </a:solidFill>
          <a:ln>
            <a:noFill/>
          </a:ln>
          <a:effectLst>
            <a:outerShdw blurRad="317500" rotWithShape="0" algn="ctr">
              <a:schemeClr val="dk1">
                <a:alpha val="24705"/>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65" name="Google Shape;365;p49"/>
          <p:cNvSpPr txBox="1"/>
          <p:nvPr>
            <p:ph type="ctrTitle"/>
          </p:nvPr>
        </p:nvSpPr>
        <p:spPr>
          <a:xfrm>
            <a:off x="857249" y="1257301"/>
            <a:ext cx="5086350" cy="13144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b="1" lang="en" sz="3200"/>
              <a:t>The Law and Health Care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0"/>
          <p:cNvSpPr txBox="1"/>
          <p:nvPr>
            <p:ph type="ctrTitle"/>
          </p:nvPr>
        </p:nvSpPr>
        <p:spPr>
          <a:xfrm>
            <a:off x="987987" y="1134091"/>
            <a:ext cx="3024647" cy="2909409"/>
          </a:xfrm>
          <a:prstGeom prst="rect">
            <a:avLst/>
          </a:prstGeom>
          <a:noFill/>
          <a:ln>
            <a:noFill/>
          </a:ln>
        </p:spPr>
        <p:txBody>
          <a:bodyPr anchorCtr="0" anchor="ctr" bIns="45700" lIns="91425" spcFirstLastPara="1" rIns="91425" wrap="square" tIns="45700">
            <a:normAutofit/>
          </a:bodyPr>
          <a:lstStyle/>
          <a:p>
            <a:pPr indent="0" lvl="1" marL="0" rtl="0" algn="l">
              <a:spcBef>
                <a:spcPts val="0"/>
              </a:spcBef>
              <a:spcAft>
                <a:spcPts val="0"/>
              </a:spcAft>
              <a:buNone/>
            </a:pPr>
            <a:br>
              <a:rPr lang="en" sz="2400">
                <a:solidFill>
                  <a:schemeClr val="lt1"/>
                </a:solidFill>
              </a:rPr>
            </a:br>
            <a:endParaRPr sz="2400">
              <a:solidFill>
                <a:schemeClr val="lt1"/>
              </a:solidFill>
              <a:latin typeface="Arial"/>
              <a:ea typeface="Arial"/>
              <a:cs typeface="Arial"/>
              <a:sym typeface="Arial"/>
            </a:endParaRPr>
          </a:p>
        </p:txBody>
      </p:sp>
      <p:sp>
        <p:nvSpPr>
          <p:cNvPr id="371" name="Google Shape;371;p50"/>
          <p:cNvSpPr/>
          <p:nvPr/>
        </p:nvSpPr>
        <p:spPr>
          <a:xfrm>
            <a:off x="33048" y="205648"/>
            <a:ext cx="8871339" cy="30008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2000">
                <a:solidFill>
                  <a:srgbClr val="000000"/>
                </a:solidFill>
                <a:latin typeface="Calibri"/>
                <a:ea typeface="Calibri"/>
                <a:cs typeface="Calibri"/>
                <a:sym typeface="Calibri"/>
              </a:rPr>
              <a:t>Digital Health Canada- Free Membership for Health Information Science Students </a:t>
            </a:r>
            <a:endParaRPr/>
          </a:p>
        </p:txBody>
      </p:sp>
      <p:sp>
        <p:nvSpPr>
          <p:cNvPr id="372" name="Google Shape;372;p50"/>
          <p:cNvSpPr txBox="1"/>
          <p:nvPr/>
        </p:nvSpPr>
        <p:spPr>
          <a:xfrm>
            <a:off x="61435" y="2144225"/>
            <a:ext cx="8695007" cy="15234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rgbClr val="FF0000"/>
                </a:solidFill>
                <a:latin typeface="Calibri"/>
                <a:ea typeface="Calibri"/>
                <a:cs typeface="Calibri"/>
                <a:sym typeface="Calibri"/>
              </a:rPr>
              <a:t>How to request your complimentary access to Digital Health Canada:</a:t>
            </a:r>
            <a:endParaRPr/>
          </a:p>
          <a:p>
            <a:pPr indent="0" lvl="0" marL="0" marR="0" rtl="0" algn="l">
              <a:spcBef>
                <a:spcPts val="0"/>
              </a:spcBef>
              <a:spcAft>
                <a:spcPts val="0"/>
              </a:spcAft>
              <a:buNone/>
            </a:pPr>
            <a:r>
              <a:t/>
            </a:r>
            <a:endParaRPr sz="1800">
              <a:solidFill>
                <a:srgbClr val="FF0000"/>
              </a:solidFill>
              <a:latin typeface="Calibri"/>
              <a:ea typeface="Calibri"/>
              <a:cs typeface="Calibri"/>
              <a:sym typeface="Calibri"/>
            </a:endParaRPr>
          </a:p>
          <a:p>
            <a:pPr indent="-342900" lvl="0" marL="342900" marR="0" rtl="0" algn="l">
              <a:spcBef>
                <a:spcPts val="0"/>
              </a:spcBef>
              <a:spcAft>
                <a:spcPts val="0"/>
              </a:spcAft>
              <a:buClr>
                <a:srgbClr val="FF0000"/>
              </a:buClr>
              <a:buSzPts val="1800"/>
              <a:buFont typeface="Arial"/>
              <a:buChar char="•"/>
            </a:pPr>
            <a:r>
              <a:rPr lang="en" sz="1800">
                <a:solidFill>
                  <a:srgbClr val="FF0000"/>
                </a:solidFill>
                <a:latin typeface="Calibri"/>
                <a:ea typeface="Calibri"/>
                <a:cs typeface="Calibri"/>
                <a:sym typeface="Calibri"/>
              </a:rPr>
              <a:t>If you are a declared Health Information Science Student (HINF or Combined):</a:t>
            </a:r>
            <a:endParaRPr/>
          </a:p>
          <a:p>
            <a:pPr indent="-342900" lvl="0" marL="342900" marR="0" rtl="0" algn="l">
              <a:spcBef>
                <a:spcPts val="0"/>
              </a:spcBef>
              <a:spcAft>
                <a:spcPts val="0"/>
              </a:spcAft>
              <a:buClr>
                <a:srgbClr val="FF0000"/>
              </a:buClr>
              <a:buSzPts val="1800"/>
              <a:buFont typeface="Arial"/>
              <a:buChar char="•"/>
            </a:pPr>
            <a:r>
              <a:rPr lang="en" sz="1800">
                <a:solidFill>
                  <a:srgbClr val="FF0000"/>
                </a:solidFill>
                <a:latin typeface="Calibri"/>
                <a:ea typeface="Calibri"/>
                <a:cs typeface="Calibri"/>
                <a:sym typeface="Calibri"/>
              </a:rPr>
              <a:t>Send an email to </a:t>
            </a:r>
            <a:r>
              <a:rPr lang="en" sz="1800" u="sng">
                <a:solidFill>
                  <a:srgbClr val="FF0000"/>
                </a:solidFill>
                <a:latin typeface="Calibri"/>
                <a:ea typeface="Calibri"/>
                <a:cs typeface="Calibri"/>
                <a:sym typeface="Calibri"/>
              </a:rPr>
              <a:t>aim@digitalhealthcanada.com</a:t>
            </a:r>
            <a:r>
              <a:rPr lang="en" sz="1800">
                <a:solidFill>
                  <a:srgbClr val="FF0000"/>
                </a:solidFill>
                <a:latin typeface="Calibri"/>
                <a:ea typeface="Calibri"/>
                <a:cs typeface="Calibri"/>
                <a:sym typeface="Calibri"/>
              </a:rPr>
              <a:t> to ask to be added to our School’s roster</a:t>
            </a:r>
            <a:endParaRPr/>
          </a:p>
          <a:p>
            <a:pPr indent="-342900" lvl="0" marL="342900" marR="0" rtl="0" algn="l">
              <a:spcBef>
                <a:spcPts val="0"/>
              </a:spcBef>
              <a:spcAft>
                <a:spcPts val="0"/>
              </a:spcAft>
              <a:buClr>
                <a:srgbClr val="FF0000"/>
              </a:buClr>
              <a:buSzPts val="1800"/>
              <a:buFont typeface="Arial"/>
              <a:buChar char="•"/>
            </a:pPr>
            <a:r>
              <a:rPr lang="en" sz="1800">
                <a:solidFill>
                  <a:srgbClr val="FF0000"/>
                </a:solidFill>
                <a:latin typeface="Calibri"/>
                <a:ea typeface="Calibri"/>
                <a:cs typeface="Calibri"/>
                <a:sym typeface="Calibri"/>
              </a:rPr>
              <a:t>You will then receive login and password information directly from Digital Health</a:t>
            </a:r>
            <a:endParaRPr/>
          </a:p>
          <a:p>
            <a:pPr indent="-342900" lvl="0" marL="342900" marR="0" rtl="0" algn="l">
              <a:spcBef>
                <a:spcPts val="0"/>
              </a:spcBef>
              <a:spcAft>
                <a:spcPts val="0"/>
              </a:spcAft>
              <a:buClr>
                <a:srgbClr val="FF0000"/>
              </a:buClr>
              <a:buSzPts val="1800"/>
              <a:buFont typeface="Arial"/>
              <a:buChar char="•"/>
            </a:pPr>
            <a:r>
              <a:rPr lang="en" sz="1800">
                <a:solidFill>
                  <a:srgbClr val="FF0000"/>
                </a:solidFill>
                <a:latin typeface="Calibri"/>
                <a:ea typeface="Calibri"/>
                <a:cs typeface="Calibri"/>
                <a:sym typeface="Calibri"/>
              </a:rPr>
              <a:t>To log in visit </a:t>
            </a:r>
            <a:r>
              <a:rPr lang="en" sz="1800" u="sng">
                <a:solidFill>
                  <a:srgbClr val="FF0000"/>
                </a:solidFill>
                <a:latin typeface="Calibri"/>
                <a:ea typeface="Calibri"/>
                <a:cs typeface="Calibri"/>
                <a:sym typeface="Calibri"/>
              </a:rPr>
              <a:t>digitalhealthcanada.com</a:t>
            </a:r>
            <a:r>
              <a:rPr lang="en" sz="1800">
                <a:solidFill>
                  <a:srgbClr val="FF0000"/>
                </a:solidFill>
                <a:latin typeface="Calibri"/>
                <a:ea typeface="Calibri"/>
                <a:cs typeface="Calibri"/>
                <a:sym typeface="Calibri"/>
              </a:rPr>
              <a:t> </a:t>
            </a:r>
            <a:endParaRPr/>
          </a:p>
        </p:txBody>
      </p:sp>
      <p:sp>
        <p:nvSpPr>
          <p:cNvPr id="373" name="Google Shape;373;p50"/>
          <p:cNvSpPr txBox="1"/>
          <p:nvPr/>
        </p:nvSpPr>
        <p:spPr>
          <a:xfrm>
            <a:off x="73094" y="893977"/>
            <a:ext cx="8317101"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rgbClr val="000000"/>
                </a:solidFill>
                <a:latin typeface="Calibri"/>
                <a:ea typeface="Calibri"/>
                <a:cs typeface="Calibri"/>
                <a:sym typeface="Calibri"/>
              </a:rPr>
              <a:t>Take advantage of the career development and learning opportunities Digital Health Canada offers, such as extensive networking and volunteer opportunities, discounts on event registration fees, free access to weekly members-only webinars, discounts on online courses, notification of new job postings, and opportunities to join working committees. </a:t>
            </a:r>
            <a:endParaRPr/>
          </a:p>
        </p:txBody>
      </p:sp>
      <p:pic>
        <p:nvPicPr>
          <p:cNvPr id="374" name="Google Shape;374;p50"/>
          <p:cNvPicPr preferRelativeResize="0"/>
          <p:nvPr/>
        </p:nvPicPr>
        <p:blipFill rotWithShape="1">
          <a:blip r:embed="rId3">
            <a:alphaModFix/>
          </a:blip>
          <a:srcRect b="0" l="0" r="0" t="0"/>
          <a:stretch/>
        </p:blipFill>
        <p:spPr>
          <a:xfrm rot="-5400000">
            <a:off x="6449921" y="2451899"/>
            <a:ext cx="5134403" cy="23060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1"/>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b="1" lang="en" sz="2400"/>
              <a:t>Bill C-77, the</a:t>
            </a:r>
            <a:r>
              <a:rPr b="1" i="1" lang="en" sz="2400"/>
              <a:t> Emergencies Act</a:t>
            </a:r>
            <a:endParaRPr b="1" sz="2400"/>
          </a:p>
        </p:txBody>
      </p:sp>
      <p:sp>
        <p:nvSpPr>
          <p:cNvPr id="380" name="Google Shape;380;p51"/>
          <p:cNvSpPr txBox="1"/>
          <p:nvPr>
            <p:ph idx="1" type="body"/>
          </p:nvPr>
        </p:nvSpPr>
        <p:spPr>
          <a:xfrm>
            <a:off x="628650" y="1059582"/>
            <a:ext cx="4314286" cy="372641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The</a:t>
            </a:r>
            <a:r>
              <a:rPr i="1" lang="en" sz="1800"/>
              <a:t> Emergencies Act</a:t>
            </a:r>
            <a:r>
              <a:rPr lang="en" sz="1800"/>
              <a:t> was </a:t>
            </a:r>
            <a:r>
              <a:rPr b="1" lang="en" sz="1800"/>
              <a:t>designed to modernize Canada’s approach to national emergencies, balancing the maintenance of public order with the protection of civil liberties and calibrating the powers of the federal government with provincial jurisdiction and competencies</a:t>
            </a:r>
            <a:r>
              <a:rPr lang="en" sz="1800"/>
              <a:t>.  Bill C-77 </a:t>
            </a:r>
            <a:r>
              <a:rPr lang="en" sz="1800" u="sng"/>
              <a:t>also gave Parliament approval and oversight powers</a:t>
            </a:r>
            <a:r>
              <a:rPr lang="en" sz="1800"/>
              <a:t>, upon the declaration of a national emergency and its duration (maximum of 90 days, subject to extension through a vote in Parliament) and for any associated orders or regulations invoked in responding to the emergency, which did not exist under the </a:t>
            </a:r>
            <a:r>
              <a:rPr i="1" lang="en" sz="1800"/>
              <a:t>War Measures Act.</a:t>
            </a:r>
            <a:r>
              <a:rPr lang="en" sz="1800"/>
              <a:t>  </a:t>
            </a:r>
            <a:endParaRPr sz="1800"/>
          </a:p>
        </p:txBody>
      </p:sp>
      <p:pic>
        <p:nvPicPr>
          <p:cNvPr descr="Ambulances parked in a garage&#10;&#10;Description automatically generated with low confidence" id="381" name="Google Shape;381;p51"/>
          <p:cNvPicPr preferRelativeResize="0"/>
          <p:nvPr/>
        </p:nvPicPr>
        <p:blipFill rotWithShape="1">
          <a:blip r:embed="rId3">
            <a:alphaModFix/>
          </a:blip>
          <a:srcRect b="0" l="0" r="0" t="0"/>
          <a:stretch/>
        </p:blipFill>
        <p:spPr>
          <a:xfrm>
            <a:off x="5074294" y="1928004"/>
            <a:ext cx="4069706" cy="181406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2"/>
          <p:cNvSpPr/>
          <p:nvPr/>
        </p:nvSpPr>
        <p:spPr>
          <a:xfrm>
            <a:off x="2" y="2"/>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87" name="Google Shape;387;p52"/>
          <p:cNvSpPr txBox="1"/>
          <p:nvPr>
            <p:ph type="title"/>
          </p:nvPr>
        </p:nvSpPr>
        <p:spPr>
          <a:xfrm>
            <a:off x="442170" y="642135"/>
            <a:ext cx="3420438" cy="52545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400"/>
              <a:buFont typeface="Calibri"/>
              <a:buNone/>
            </a:pPr>
            <a:r>
              <a:rPr b="1" lang="en" sz="2400"/>
              <a:t>Health Care as a Right</a:t>
            </a:r>
            <a:endParaRPr b="1" sz="2400"/>
          </a:p>
        </p:txBody>
      </p:sp>
      <p:grpSp>
        <p:nvGrpSpPr>
          <p:cNvPr id="388" name="Google Shape;388;p52"/>
          <p:cNvGrpSpPr/>
          <p:nvPr/>
        </p:nvGrpSpPr>
        <p:grpSpPr>
          <a:xfrm>
            <a:off x="1" y="812613"/>
            <a:ext cx="266397" cy="505095"/>
            <a:chOff x="0" y="823811"/>
            <a:chExt cx="355196" cy="673460"/>
          </a:xfrm>
        </p:grpSpPr>
        <p:sp>
          <p:nvSpPr>
            <p:cNvPr id="389" name="Google Shape;389;p52"/>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90" name="Google Shape;390;p52"/>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391" name="Google Shape;391;p52"/>
          <p:cNvSpPr/>
          <p:nvPr/>
        </p:nvSpPr>
        <p:spPr>
          <a:xfrm flipH="1">
            <a:off x="498814" y="1567927"/>
            <a:ext cx="3223260" cy="2057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92" name="Google Shape;392;p52"/>
          <p:cNvSpPr txBox="1"/>
          <p:nvPr>
            <p:ph idx="1" type="body"/>
          </p:nvPr>
        </p:nvSpPr>
        <p:spPr>
          <a:xfrm>
            <a:off x="443041" y="1653648"/>
            <a:ext cx="3419569" cy="3294366"/>
          </a:xfrm>
          <a:prstGeom prst="rect">
            <a:avLst/>
          </a:prstGeom>
          <a:noFill/>
          <a:ln>
            <a:noFill/>
          </a:ln>
        </p:spPr>
        <p:txBody>
          <a:bodyPr anchorCtr="0" anchor="ctr" bIns="45700" lIns="91425" spcFirstLastPara="1" rIns="91425" wrap="square" tIns="45700">
            <a:noAutofit/>
          </a:bodyPr>
          <a:lstStyle/>
          <a:p>
            <a:pPr indent="-342900" lvl="0" marL="342900" rtl="0" algn="l">
              <a:spcBef>
                <a:spcPts val="0"/>
              </a:spcBef>
              <a:spcAft>
                <a:spcPts val="0"/>
              </a:spcAft>
              <a:buClr>
                <a:schemeClr val="dk1"/>
              </a:buClr>
              <a:buSzPts val="1600"/>
              <a:buChar char="•"/>
            </a:pPr>
            <a:r>
              <a:rPr lang="en" sz="1600"/>
              <a:t>Many Canadians regard health care as a fundamental right, even though it is not specifically identified in the </a:t>
            </a:r>
            <a:r>
              <a:rPr i="1" lang="en" sz="1600"/>
              <a:t>Canadian Charter of Rights and Freedoms</a:t>
            </a:r>
            <a:r>
              <a:rPr lang="en" sz="1600"/>
              <a:t>. </a:t>
            </a:r>
            <a:endParaRPr sz="1600"/>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Health care is </a:t>
            </a:r>
            <a:r>
              <a:rPr b="1" lang="en" sz="1600"/>
              <a:t>a legal right under the </a:t>
            </a:r>
            <a:r>
              <a:rPr b="1" i="1" lang="en" sz="1600"/>
              <a:t>Canada Health Act</a:t>
            </a:r>
            <a:r>
              <a:rPr lang="en" sz="1600"/>
              <a:t>, </a:t>
            </a:r>
            <a:r>
              <a:rPr lang="en" sz="1600" u="sng"/>
              <a:t>but this right is limited by conditions of the act, such as the concept of </a:t>
            </a:r>
            <a:r>
              <a:rPr i="1" lang="en" sz="1600" u="sng"/>
              <a:t>medically necessary</a:t>
            </a:r>
            <a:r>
              <a:rPr lang="en" sz="1600" u="sng"/>
              <a:t> services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Challenges relating to the right to health care often arise under sections 7 and 15 of the </a:t>
            </a:r>
            <a:r>
              <a:rPr i="1" lang="en" sz="1600"/>
              <a:t>Charter</a:t>
            </a:r>
            <a:r>
              <a:rPr lang="en" sz="1600"/>
              <a:t>.</a:t>
            </a:r>
            <a:endParaRPr sz="1600"/>
          </a:p>
          <a:p>
            <a:pPr indent="-241300" lvl="0" marL="342900" rtl="0" algn="l">
              <a:spcBef>
                <a:spcPts val="320"/>
              </a:spcBef>
              <a:spcAft>
                <a:spcPts val="0"/>
              </a:spcAft>
              <a:buClr>
                <a:schemeClr val="dk1"/>
              </a:buClr>
              <a:buSzPts val="1600"/>
              <a:buNone/>
            </a:pPr>
            <a:r>
              <a:t/>
            </a:r>
            <a:endParaRPr sz="1600"/>
          </a:p>
        </p:txBody>
      </p:sp>
      <p:sp>
        <p:nvSpPr>
          <p:cNvPr id="393" name="Google Shape;393;p52"/>
          <p:cNvSpPr/>
          <p:nvPr/>
        </p:nvSpPr>
        <p:spPr>
          <a:xfrm flipH="1">
            <a:off x="8023252" y="0"/>
            <a:ext cx="1120748" cy="5143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94" name="Google Shape;394;p52"/>
          <p:cNvSpPr/>
          <p:nvPr/>
        </p:nvSpPr>
        <p:spPr>
          <a:xfrm>
            <a:off x="4264358" y="385392"/>
            <a:ext cx="4507025" cy="437593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There Ain't No Such Thing as a Universal Right to Health Care - John Locke  Foundation - John Locke Foundation" id="395" name="Google Shape;395;p52"/>
          <p:cNvPicPr preferRelativeResize="0"/>
          <p:nvPr/>
        </p:nvPicPr>
        <p:blipFill rotWithShape="1">
          <a:blip r:embed="rId3">
            <a:alphaModFix/>
          </a:blip>
          <a:srcRect b="-1" l="10945" r="10380" t="0"/>
          <a:stretch/>
        </p:blipFill>
        <p:spPr>
          <a:xfrm>
            <a:off x="4483342" y="599514"/>
            <a:ext cx="4069058" cy="394447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3"/>
          <p:cNvSpPr/>
          <p:nvPr/>
        </p:nvSpPr>
        <p:spPr>
          <a:xfrm>
            <a:off x="2" y="2"/>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1" name="Google Shape;401;p53"/>
          <p:cNvSpPr txBox="1"/>
          <p:nvPr>
            <p:ph type="title"/>
          </p:nvPr>
        </p:nvSpPr>
        <p:spPr>
          <a:xfrm>
            <a:off x="483799" y="1097282"/>
            <a:ext cx="2847230" cy="201821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2400"/>
              <a:buFont typeface="Calibri"/>
              <a:buNone/>
            </a:pPr>
            <a:r>
              <a:rPr b="1" lang="en" sz="2400"/>
              <a:t>Canadian Charter of Rights and Freedoms</a:t>
            </a:r>
            <a:endParaRPr/>
          </a:p>
        </p:txBody>
      </p:sp>
      <p:grpSp>
        <p:nvGrpSpPr>
          <p:cNvPr id="402" name="Google Shape;402;p53"/>
          <p:cNvGrpSpPr/>
          <p:nvPr/>
        </p:nvGrpSpPr>
        <p:grpSpPr>
          <a:xfrm>
            <a:off x="157250" y="3311437"/>
            <a:ext cx="8986749" cy="1565846"/>
            <a:chOff x="143163" y="5763486"/>
            <a:chExt cx="11982332" cy="739555"/>
          </a:xfrm>
        </p:grpSpPr>
        <p:sp>
          <p:nvSpPr>
            <p:cNvPr id="403" name="Google Shape;403;p53"/>
            <p:cNvSpPr/>
            <p:nvPr/>
          </p:nvSpPr>
          <p:spPr>
            <a:xfrm rot="10800000">
              <a:off x="357444" y="5763486"/>
              <a:ext cx="11768051" cy="73955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04" name="Google Shape;404;p53"/>
            <p:cNvCxnSpPr/>
            <p:nvPr/>
          </p:nvCxnSpPr>
          <p:spPr>
            <a:xfrm flipH="1">
              <a:off x="143163" y="5763486"/>
              <a:ext cx="1" cy="739555"/>
            </a:xfrm>
            <a:prstGeom prst="straightConnector1">
              <a:avLst/>
            </a:prstGeom>
            <a:noFill/>
            <a:ln cap="flat" cmpd="sng" w="177800">
              <a:solidFill>
                <a:schemeClr val="accent4"/>
              </a:solidFill>
              <a:prstDash val="solid"/>
              <a:round/>
              <a:headEnd len="sm" w="sm" type="none"/>
              <a:tailEnd len="sm" w="sm" type="none"/>
            </a:ln>
          </p:spPr>
        </p:cxnSp>
      </p:grpSp>
      <p:sp>
        <p:nvSpPr>
          <p:cNvPr id="405" name="Google Shape;405;p53"/>
          <p:cNvSpPr/>
          <p:nvPr/>
        </p:nvSpPr>
        <p:spPr>
          <a:xfrm>
            <a:off x="3850280" y="440872"/>
            <a:ext cx="4878975" cy="4261756"/>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06" name="Google Shape;406;p53"/>
          <p:cNvSpPr txBox="1"/>
          <p:nvPr>
            <p:ph idx="1" type="body"/>
          </p:nvPr>
        </p:nvSpPr>
        <p:spPr>
          <a:xfrm>
            <a:off x="3850280" y="357504"/>
            <a:ext cx="4878975" cy="396511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400"/>
              <a:buChar char="•"/>
            </a:pPr>
            <a:r>
              <a:rPr lang="en" sz="1400"/>
              <a:t>Section 7 – life, liberty and security of persons </a:t>
            </a:r>
            <a:endParaRPr/>
          </a:p>
          <a:p>
            <a:pPr indent="-285750" lvl="1" marL="742950" rtl="0" algn="l">
              <a:spcBef>
                <a:spcPts val="280"/>
              </a:spcBef>
              <a:spcAft>
                <a:spcPts val="0"/>
              </a:spcAft>
              <a:buClr>
                <a:schemeClr val="dk1"/>
              </a:buClr>
              <a:buSzPts val="1400"/>
              <a:buChar char="–"/>
            </a:pPr>
            <a:r>
              <a:rPr lang="en" sz="1400"/>
              <a:t>Persons rights violated?</a:t>
            </a:r>
            <a:endParaRPr/>
          </a:p>
          <a:p>
            <a:pPr indent="-228600" lvl="2" marL="1143000" rtl="0" algn="l">
              <a:spcBef>
                <a:spcPts val="280"/>
              </a:spcBef>
              <a:spcAft>
                <a:spcPts val="0"/>
              </a:spcAft>
              <a:buClr>
                <a:schemeClr val="dk1"/>
              </a:buClr>
              <a:buSzPts val="1400"/>
              <a:buChar char="•"/>
            </a:pPr>
            <a:r>
              <a:rPr lang="en" sz="1400"/>
              <a:t>Medical resources available at the time of the person’s illness</a:t>
            </a:r>
            <a:endParaRPr/>
          </a:p>
          <a:p>
            <a:pPr indent="-228600" lvl="2" marL="1143000" rtl="0" algn="l">
              <a:spcBef>
                <a:spcPts val="280"/>
              </a:spcBef>
              <a:spcAft>
                <a:spcPts val="0"/>
              </a:spcAft>
              <a:buClr>
                <a:schemeClr val="dk1"/>
              </a:buClr>
              <a:buSzPts val="1400"/>
              <a:buChar char="•"/>
            </a:pPr>
            <a:r>
              <a:rPr lang="en" sz="1400"/>
              <a:t>Demands made on those resources</a:t>
            </a:r>
            <a:endParaRPr/>
          </a:p>
          <a:p>
            <a:pPr indent="-228600" lvl="2" marL="1143000" rtl="0" algn="l">
              <a:spcBef>
                <a:spcPts val="280"/>
              </a:spcBef>
              <a:spcAft>
                <a:spcPts val="0"/>
              </a:spcAft>
              <a:buClr>
                <a:schemeClr val="dk1"/>
              </a:buClr>
              <a:buSzPts val="1400"/>
              <a:buChar char="•"/>
            </a:pPr>
            <a:r>
              <a:rPr lang="en" sz="1400"/>
              <a:t>Urgency of the individuals' medical needs</a:t>
            </a:r>
            <a:endParaRPr/>
          </a:p>
          <a:p>
            <a:pPr indent="0" lvl="2" marL="91440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i="1" lang="en" sz="1400"/>
              <a:t>Chaoulli v. Quebec</a:t>
            </a:r>
            <a:endParaRPr/>
          </a:p>
          <a:p>
            <a:pPr indent="-285750" lvl="1" marL="742950" rtl="0" algn="l">
              <a:spcBef>
                <a:spcPts val="280"/>
              </a:spcBef>
              <a:spcAft>
                <a:spcPts val="0"/>
              </a:spcAft>
              <a:buClr>
                <a:schemeClr val="dk1"/>
              </a:buClr>
              <a:buSzPts val="1400"/>
              <a:buChar char="–"/>
            </a:pPr>
            <a:r>
              <a:rPr lang="en" sz="1400"/>
              <a:t>Supreme Court of Canada ruled that Quebec's ban on private insurance violated  freedom of choice and access. </a:t>
            </a:r>
            <a:endParaRPr sz="1400"/>
          </a:p>
          <a:p>
            <a:pPr indent="-196850" lvl="1" marL="74295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i="1" lang="en" sz="1400"/>
              <a:t>Cambie Surgical v. BC</a:t>
            </a:r>
            <a:endParaRPr/>
          </a:p>
          <a:p>
            <a:pPr indent="-285750" lvl="1" marL="742950" rtl="0" algn="l">
              <a:spcBef>
                <a:spcPts val="280"/>
              </a:spcBef>
              <a:spcAft>
                <a:spcPts val="0"/>
              </a:spcAft>
              <a:buClr>
                <a:schemeClr val="dk1"/>
              </a:buClr>
              <a:buSzPts val="1400"/>
              <a:buChar char="–"/>
            </a:pPr>
            <a:r>
              <a:rPr lang="en" sz="1400"/>
              <a:t>Justice Steeves held that the Plaintiffs had failed to demonstrate that the deprivation of the relevant section 7 right (security of person) was contrary to the principles of fundamental justice - specifically the principles against arbitrariness, overbreadth, and gross disproportionality</a:t>
            </a:r>
            <a:endParaRPr/>
          </a:p>
          <a:p>
            <a:pPr indent="-285750" lvl="1" marL="742950" rtl="0" algn="l">
              <a:spcBef>
                <a:spcPts val="280"/>
              </a:spcBef>
              <a:spcAft>
                <a:spcPts val="0"/>
              </a:spcAft>
              <a:buClr>
                <a:schemeClr val="dk1"/>
              </a:buClr>
              <a:buSzPts val="1400"/>
              <a:buChar char="–"/>
            </a:pPr>
            <a:r>
              <a:rPr lang="en" sz="1400"/>
              <a:t>BC Supreme Court of Appeal </a:t>
            </a:r>
            <a:endParaRPr/>
          </a:p>
          <a:p>
            <a:pPr indent="-196850" lvl="1" marL="742950" rtl="0" algn="l">
              <a:spcBef>
                <a:spcPts val="280"/>
              </a:spcBef>
              <a:spcAft>
                <a:spcPts val="0"/>
              </a:spcAft>
              <a:buClr>
                <a:schemeClr val="dk1"/>
              </a:buClr>
              <a:buSzPts val="1400"/>
              <a:buNone/>
            </a:pPr>
            <a:r>
              <a:t/>
            </a:r>
            <a:endParaRPr sz="1400"/>
          </a:p>
          <a:p>
            <a:pPr indent="-254000" lvl="0" marL="342900" rtl="0" algn="l">
              <a:spcBef>
                <a:spcPts val="280"/>
              </a:spcBef>
              <a:spcAft>
                <a:spcPts val="0"/>
              </a:spcAft>
              <a:buClr>
                <a:schemeClr val="dk1"/>
              </a:buClr>
              <a:buSzPts val="1400"/>
              <a:buNone/>
            </a:pPr>
            <a:r>
              <a:t/>
            </a:r>
            <a:endParaRPr sz="1400"/>
          </a:p>
          <a:p>
            <a:pPr indent="-247650" lvl="0" marL="342900" rtl="0" algn="l">
              <a:spcBef>
                <a:spcPts val="300"/>
              </a:spcBef>
              <a:spcAft>
                <a:spcPts val="0"/>
              </a:spcAft>
              <a:buClr>
                <a:schemeClr val="dk1"/>
              </a:buClr>
              <a:buSzPts val="1500"/>
              <a:buNone/>
            </a:pPr>
            <a:r>
              <a:t/>
            </a:r>
            <a:endParaRPr sz="1500"/>
          </a:p>
        </p:txBody>
      </p:sp>
      <p:sp>
        <p:nvSpPr>
          <p:cNvPr id="407" name="Google Shape;407;p53"/>
          <p:cNvSpPr txBox="1"/>
          <p:nvPr/>
        </p:nvSpPr>
        <p:spPr>
          <a:xfrm>
            <a:off x="3915296" y="4420002"/>
            <a:ext cx="4862945" cy="2077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000000"/>
                </a:solidFill>
                <a:latin typeface="Calibri"/>
                <a:ea typeface="Calibri"/>
                <a:cs typeface="Calibri"/>
                <a:sym typeface="Calibri"/>
              </a:rPr>
              <a:t>https://www.bccourts.ca/jdb-txt/sc/20/13/2020BCSC1310.htm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p:nvPr/>
        </p:nvSpPr>
        <p:spPr>
          <a:xfrm>
            <a:off x="0" y="0"/>
            <a:ext cx="9144000" cy="5143500"/>
          </a:xfrm>
          <a:prstGeom prst="rect">
            <a:avLst/>
          </a:prstGeom>
          <a:solidFill>
            <a:srgbClr val="EAF1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48" name="Google Shape;148;p27"/>
          <p:cNvGrpSpPr/>
          <p:nvPr/>
        </p:nvGrpSpPr>
        <p:grpSpPr>
          <a:xfrm>
            <a:off x="0" y="0"/>
            <a:ext cx="5600700" cy="5143500"/>
            <a:chOff x="7467600" y="0"/>
            <a:chExt cx="4724400" cy="6858000"/>
          </a:xfrm>
        </p:grpSpPr>
        <p:sp>
          <p:nvSpPr>
            <p:cNvPr id="149" name="Google Shape;149;p27"/>
            <p:cNvSpPr/>
            <p:nvPr/>
          </p:nvSpPr>
          <p:spPr>
            <a:xfrm>
              <a:off x="7467600" y="0"/>
              <a:ext cx="4724400" cy="6858000"/>
            </a:xfrm>
            <a:prstGeom prst="rect">
              <a:avLst/>
            </a:prstGeom>
            <a:solidFill>
              <a:schemeClr val="accent5">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0" name="Google Shape;150;p27"/>
            <p:cNvSpPr/>
            <p:nvPr/>
          </p:nvSpPr>
          <p:spPr>
            <a:xfrm>
              <a:off x="7467600" y="0"/>
              <a:ext cx="4724400" cy="6858000"/>
            </a:xfrm>
            <a:prstGeom prst="rect">
              <a:avLst/>
            </a:prstGeom>
            <a:solidFill>
              <a:srgbClr val="FDE9D8">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51" name="Google Shape;151;p27"/>
          <p:cNvSpPr/>
          <p:nvPr/>
        </p:nvSpPr>
        <p:spPr>
          <a:xfrm>
            <a:off x="-1" y="0"/>
            <a:ext cx="5527276" cy="5143500"/>
          </a:xfrm>
          <a:custGeom>
            <a:rect b="b" l="l" r="r" t="t"/>
            <a:pathLst>
              <a:path extrusionOk="0" h="6858000" w="7369701">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rgbClr val="EAF1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2" name="Google Shape;152;p27"/>
          <p:cNvSpPr/>
          <p:nvPr/>
        </p:nvSpPr>
        <p:spPr>
          <a:xfrm>
            <a:off x="2171700" y="742950"/>
            <a:ext cx="6972300" cy="3657600"/>
          </a:xfrm>
          <a:prstGeom prst="rect">
            <a:avLst/>
          </a:prstGeom>
          <a:solidFill>
            <a:schemeClr val="lt1"/>
          </a:solidFill>
          <a:ln>
            <a:noFill/>
          </a:ln>
          <a:effectLst>
            <a:outerShdw blurRad="317500" rotWithShape="0" algn="ctr">
              <a:schemeClr val="dk1">
                <a:alpha val="24705"/>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53" name="Google Shape;153;p27"/>
          <p:cNvSpPr txBox="1"/>
          <p:nvPr>
            <p:ph type="title"/>
          </p:nvPr>
        </p:nvSpPr>
        <p:spPr>
          <a:xfrm>
            <a:off x="2474844" y="1257302"/>
            <a:ext cx="3052432" cy="2628899"/>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 sz="3600"/>
              <a:t>Learning Objectives</a:t>
            </a:r>
            <a:endParaRPr b="1" sz="3600"/>
          </a:p>
        </p:txBody>
      </p:sp>
      <p:sp>
        <p:nvSpPr>
          <p:cNvPr id="154" name="Google Shape;154;p27"/>
          <p:cNvSpPr txBox="1"/>
          <p:nvPr>
            <p:ph idx="1" type="body"/>
          </p:nvPr>
        </p:nvSpPr>
        <p:spPr>
          <a:xfrm>
            <a:off x="5600700" y="789553"/>
            <a:ext cx="3200400" cy="3564396"/>
          </a:xfrm>
          <a:prstGeom prst="rect">
            <a:avLst/>
          </a:prstGeom>
          <a:noFill/>
          <a:ln>
            <a:noFill/>
          </a:ln>
        </p:spPr>
        <p:txBody>
          <a:bodyPr anchorCtr="0" anchor="t" bIns="45700" lIns="91425" spcFirstLastPara="1" rIns="91425" wrap="square" tIns="45700">
            <a:normAutofit/>
          </a:bodyPr>
          <a:lstStyle/>
          <a:p>
            <a:pPr indent="-623888" lvl="0" marL="623888" rtl="0" algn="l">
              <a:spcBef>
                <a:spcPts val="0"/>
              </a:spcBef>
              <a:spcAft>
                <a:spcPts val="0"/>
              </a:spcAft>
              <a:buClr>
                <a:schemeClr val="dk1"/>
              </a:buClr>
              <a:buSzPts val="1800"/>
              <a:buNone/>
            </a:pPr>
            <a:r>
              <a:rPr b="1" lang="en" sz="1800">
                <a:solidFill>
                  <a:schemeClr val="dk1"/>
                </a:solidFill>
              </a:rPr>
              <a:t>8.1 </a:t>
            </a:r>
            <a:r>
              <a:rPr lang="en" sz="1800">
                <a:solidFill>
                  <a:schemeClr val="dk1"/>
                </a:solidFill>
              </a:rPr>
              <a:t>Describe the health care legislation.</a:t>
            </a:r>
            <a:endParaRPr/>
          </a:p>
          <a:p>
            <a:pPr indent="-623888" lvl="0" marL="623888" rtl="0" algn="l">
              <a:spcBef>
                <a:spcPts val="600"/>
              </a:spcBef>
              <a:spcAft>
                <a:spcPts val="0"/>
              </a:spcAft>
              <a:buClr>
                <a:schemeClr val="dk1"/>
              </a:buClr>
              <a:buSzPts val="1800"/>
              <a:buNone/>
            </a:pPr>
            <a:r>
              <a:t/>
            </a:r>
            <a:endParaRPr sz="1800">
              <a:solidFill>
                <a:schemeClr val="dk1"/>
              </a:solidFill>
            </a:endParaRPr>
          </a:p>
          <a:p>
            <a:pPr indent="-623888" lvl="0" marL="623888" rtl="0" algn="l">
              <a:spcBef>
                <a:spcPts val="600"/>
              </a:spcBef>
              <a:spcAft>
                <a:spcPts val="0"/>
              </a:spcAft>
              <a:buClr>
                <a:schemeClr val="dk1"/>
              </a:buClr>
              <a:buSzPts val="1800"/>
              <a:buNone/>
            </a:pPr>
            <a:r>
              <a:rPr b="1" lang="en" sz="1800">
                <a:solidFill>
                  <a:schemeClr val="dk1"/>
                </a:solidFill>
              </a:rPr>
              <a:t>8.2 </a:t>
            </a:r>
            <a:r>
              <a:rPr lang="en" sz="1800">
                <a:solidFill>
                  <a:schemeClr val="dk1"/>
                </a:solidFill>
              </a:rPr>
              <a:t>Explain the federal and provincial jurisdictional framework related to health care.</a:t>
            </a:r>
            <a:endParaRPr/>
          </a:p>
          <a:p>
            <a:pPr indent="-623888" lvl="0" marL="623888" rtl="0" algn="l">
              <a:spcBef>
                <a:spcPts val="600"/>
              </a:spcBef>
              <a:spcAft>
                <a:spcPts val="0"/>
              </a:spcAft>
              <a:buClr>
                <a:schemeClr val="dk1"/>
              </a:buClr>
              <a:buSzPts val="1800"/>
              <a:buNone/>
            </a:pPr>
            <a:r>
              <a:t/>
            </a:r>
            <a:endParaRPr sz="1800">
              <a:solidFill>
                <a:schemeClr val="dk1"/>
              </a:solidFill>
            </a:endParaRPr>
          </a:p>
          <a:p>
            <a:pPr indent="-623888" lvl="0" marL="623888" rtl="0" algn="l">
              <a:spcBef>
                <a:spcPts val="600"/>
              </a:spcBef>
              <a:spcAft>
                <a:spcPts val="0"/>
              </a:spcAft>
              <a:buClr>
                <a:schemeClr val="dk1"/>
              </a:buClr>
              <a:buSzPts val="1800"/>
              <a:buNone/>
            </a:pPr>
            <a:r>
              <a:rPr b="1" lang="en" sz="1800">
                <a:solidFill>
                  <a:schemeClr val="dk1"/>
                </a:solidFill>
              </a:rPr>
              <a:t>8.3 </a:t>
            </a:r>
            <a:r>
              <a:rPr lang="en" sz="1800">
                <a:solidFill>
                  <a:schemeClr val="dk1"/>
                </a:solidFill>
              </a:rPr>
              <a:t>Outline the concerns about and the issues related to health care as a right.</a:t>
            </a:r>
            <a:endParaRPr/>
          </a:p>
          <a:p>
            <a:pPr indent="-623888" lvl="0" marL="623888" rtl="0" algn="l">
              <a:spcBef>
                <a:spcPts val="600"/>
              </a:spcBef>
              <a:spcAft>
                <a:spcPts val="0"/>
              </a:spcAft>
              <a:buClr>
                <a:schemeClr val="dk1"/>
              </a:buClr>
              <a:buSzPts val="1800"/>
              <a:buNone/>
            </a:pPr>
            <a:r>
              <a:t/>
            </a:r>
            <a:endParaRPr sz="1800">
              <a:solidFill>
                <a:schemeClr val="dk1"/>
              </a:solidFill>
            </a:endParaRPr>
          </a:p>
          <a:p>
            <a:pPr indent="-623888" lvl="0" marL="623888" rtl="0" algn="l">
              <a:spcBef>
                <a:spcPts val="600"/>
              </a:spcBef>
              <a:spcAft>
                <a:spcPts val="0"/>
              </a:spcAft>
              <a:buClr>
                <a:schemeClr val="dk1"/>
              </a:buClr>
              <a:buSzPts val="1800"/>
              <a:buNone/>
            </a:pPr>
            <a:r>
              <a:rPr b="1" lang="en" sz="1800">
                <a:solidFill>
                  <a:schemeClr val="dk1"/>
                </a:solidFill>
              </a:rPr>
              <a:t>8.4 </a:t>
            </a:r>
            <a:r>
              <a:rPr lang="en" sz="1800">
                <a:solidFill>
                  <a:schemeClr val="dk1"/>
                </a:solidFill>
              </a:rPr>
              <a:t>Discuss the legality of offering private services in Canada.</a:t>
            </a:r>
            <a:endParaRPr/>
          </a:p>
          <a:p>
            <a:pPr indent="-228600" lvl="0" marL="342900" rtl="0" algn="l">
              <a:spcBef>
                <a:spcPts val="360"/>
              </a:spcBef>
              <a:spcAft>
                <a:spcPts val="0"/>
              </a:spcAft>
              <a:buClr>
                <a:schemeClr val="dk1"/>
              </a:buClr>
              <a:buSzPts val="1800"/>
              <a:buNone/>
            </a:pPr>
            <a:r>
              <a:t/>
            </a:r>
            <a:endParaRPr sz="18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4"/>
          <p:cNvSpPr/>
          <p:nvPr/>
        </p:nvSpPr>
        <p:spPr>
          <a:xfrm>
            <a:off x="2" y="2"/>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3" name="Google Shape;413;p54"/>
          <p:cNvSpPr txBox="1"/>
          <p:nvPr>
            <p:ph type="title"/>
          </p:nvPr>
        </p:nvSpPr>
        <p:spPr>
          <a:xfrm>
            <a:off x="442170" y="642135"/>
            <a:ext cx="3420438" cy="846051"/>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400"/>
              <a:buFont typeface="Calibri"/>
              <a:buNone/>
            </a:pPr>
            <a:r>
              <a:rPr b="1" lang="en" sz="2400"/>
              <a:t>End-of-Life Issues</a:t>
            </a:r>
            <a:endParaRPr b="1" sz="2400"/>
          </a:p>
        </p:txBody>
      </p:sp>
      <p:grpSp>
        <p:nvGrpSpPr>
          <p:cNvPr id="414" name="Google Shape;414;p54"/>
          <p:cNvGrpSpPr/>
          <p:nvPr/>
        </p:nvGrpSpPr>
        <p:grpSpPr>
          <a:xfrm>
            <a:off x="1" y="812613"/>
            <a:ext cx="266397" cy="505095"/>
            <a:chOff x="0" y="823811"/>
            <a:chExt cx="355196" cy="673460"/>
          </a:xfrm>
        </p:grpSpPr>
        <p:sp>
          <p:nvSpPr>
            <p:cNvPr id="415" name="Google Shape;415;p54"/>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6" name="Google Shape;416;p54"/>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417" name="Google Shape;417;p54"/>
          <p:cNvSpPr/>
          <p:nvPr/>
        </p:nvSpPr>
        <p:spPr>
          <a:xfrm flipH="1">
            <a:off x="498814" y="1567927"/>
            <a:ext cx="3223260" cy="2057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8" name="Google Shape;418;p54"/>
          <p:cNvSpPr txBox="1"/>
          <p:nvPr>
            <p:ph idx="1" type="body"/>
          </p:nvPr>
        </p:nvSpPr>
        <p:spPr>
          <a:xfrm>
            <a:off x="443041" y="1747881"/>
            <a:ext cx="3419569" cy="2984689"/>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b="1" lang="en" sz="1800"/>
              <a:t>Advanced care directives </a:t>
            </a:r>
            <a:r>
              <a:rPr lang="en" sz="1800"/>
              <a:t>are instructions prepared by a mentally competent individual outlining their wishes concerning health care decision in the event they can no longer decide for themselves.</a:t>
            </a:r>
            <a:endParaRPr/>
          </a:p>
          <a:p>
            <a:pPr indent="-285750" lvl="1" marL="742950" rtl="0" algn="l">
              <a:spcBef>
                <a:spcPts val="360"/>
              </a:spcBef>
              <a:spcAft>
                <a:spcPts val="0"/>
              </a:spcAft>
              <a:buClr>
                <a:schemeClr val="dk1"/>
              </a:buClr>
              <a:buSzPts val="1800"/>
              <a:buChar char="–"/>
            </a:pPr>
            <a:r>
              <a:rPr b="1" lang="en" sz="1800"/>
              <a:t>Types</a:t>
            </a:r>
            <a:r>
              <a:rPr lang="en" sz="1800"/>
              <a:t>: </a:t>
            </a:r>
            <a:r>
              <a:rPr lang="en" sz="1800" u="sng"/>
              <a:t>instructional</a:t>
            </a:r>
            <a:r>
              <a:rPr lang="en" sz="1800"/>
              <a:t> and </a:t>
            </a:r>
            <a:r>
              <a:rPr lang="en" sz="1800" u="sng"/>
              <a:t>proxy</a:t>
            </a:r>
            <a:r>
              <a:rPr lang="en" sz="1800"/>
              <a:t>.</a:t>
            </a:r>
            <a:endParaRPr sz="1800"/>
          </a:p>
        </p:txBody>
      </p:sp>
      <p:sp>
        <p:nvSpPr>
          <p:cNvPr id="419" name="Google Shape;419;p54"/>
          <p:cNvSpPr/>
          <p:nvPr/>
        </p:nvSpPr>
        <p:spPr>
          <a:xfrm flipH="1">
            <a:off x="8023252" y="0"/>
            <a:ext cx="1120748" cy="5143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20" name="Google Shape;420;p54"/>
          <p:cNvSpPr/>
          <p:nvPr/>
        </p:nvSpPr>
        <p:spPr>
          <a:xfrm>
            <a:off x="4264358" y="385392"/>
            <a:ext cx="4507025" cy="437593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Don't Let Misinformation Stop You From Planning Advance Directives |  Beaumont Health" id="421" name="Google Shape;421;p54"/>
          <p:cNvPicPr preferRelativeResize="0"/>
          <p:nvPr/>
        </p:nvPicPr>
        <p:blipFill rotWithShape="1">
          <a:blip r:embed="rId3">
            <a:alphaModFix/>
          </a:blip>
          <a:srcRect b="-1" l="25281" r="16432" t="0"/>
          <a:stretch/>
        </p:blipFill>
        <p:spPr>
          <a:xfrm>
            <a:off x="4483342" y="599514"/>
            <a:ext cx="4069058" cy="394447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5"/>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27" name="Google Shape;427;p55"/>
          <p:cNvSpPr txBox="1"/>
          <p:nvPr>
            <p:ph type="title"/>
          </p:nvPr>
        </p:nvSpPr>
        <p:spPr>
          <a:xfrm>
            <a:off x="482601" y="241301"/>
            <a:ext cx="8178800" cy="85180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Advanced Care Directive</a:t>
            </a:r>
            <a:endParaRPr/>
          </a:p>
        </p:txBody>
      </p:sp>
      <p:sp>
        <p:nvSpPr>
          <p:cNvPr id="428" name="Google Shape;428;p55"/>
          <p:cNvSpPr txBox="1"/>
          <p:nvPr>
            <p:ph idx="1" type="body"/>
          </p:nvPr>
        </p:nvSpPr>
        <p:spPr>
          <a:xfrm>
            <a:off x="482602" y="1337236"/>
            <a:ext cx="3006288" cy="329548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b="1" lang="en" sz="1800"/>
              <a:t>Instructional</a:t>
            </a:r>
            <a:endParaRPr/>
          </a:p>
          <a:p>
            <a:pPr indent="-285750" lvl="1" marL="742950" rtl="0" algn="l">
              <a:spcBef>
                <a:spcPts val="360"/>
              </a:spcBef>
              <a:spcAft>
                <a:spcPts val="0"/>
              </a:spcAft>
              <a:buClr>
                <a:schemeClr val="dk1"/>
              </a:buClr>
              <a:buSzPts val="1800"/>
              <a:buChar char="–"/>
            </a:pPr>
            <a:r>
              <a:rPr lang="en" sz="1800"/>
              <a:t>Specific instructions detailed providing persons wishes clearly relative to presumed circumstances.</a:t>
            </a:r>
            <a:endParaRPr/>
          </a:p>
          <a:p>
            <a:pPr indent="0" lvl="1" marL="4572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Proxy</a:t>
            </a:r>
            <a:endParaRPr b="1" sz="1800"/>
          </a:p>
          <a:p>
            <a:pPr indent="-285750" lvl="1" marL="742950" rtl="0" algn="l">
              <a:spcBef>
                <a:spcPts val="360"/>
              </a:spcBef>
              <a:spcAft>
                <a:spcPts val="0"/>
              </a:spcAft>
              <a:buClr>
                <a:schemeClr val="dk1"/>
              </a:buClr>
              <a:buSzPts val="1800"/>
              <a:buChar char="–"/>
            </a:pPr>
            <a:r>
              <a:rPr lang="en" sz="1800"/>
              <a:t>General principles of instruction delegated gives the decision maker the latitude to make situational decisions.</a:t>
            </a:r>
            <a:endParaRPr/>
          </a:p>
          <a:p>
            <a:pPr indent="-215900" lvl="0" marL="342900" rtl="0" algn="l">
              <a:spcBef>
                <a:spcPts val="400"/>
              </a:spcBef>
              <a:spcAft>
                <a:spcPts val="0"/>
              </a:spcAft>
              <a:buClr>
                <a:schemeClr val="dk1"/>
              </a:buClr>
              <a:buSzPts val="2000"/>
              <a:buNone/>
            </a:pPr>
            <a:r>
              <a:t/>
            </a:r>
            <a:endParaRPr sz="2000"/>
          </a:p>
        </p:txBody>
      </p:sp>
      <p:grpSp>
        <p:nvGrpSpPr>
          <p:cNvPr id="429" name="Google Shape;429;p55"/>
          <p:cNvGrpSpPr/>
          <p:nvPr/>
        </p:nvGrpSpPr>
        <p:grpSpPr>
          <a:xfrm>
            <a:off x="1" y="3451123"/>
            <a:ext cx="760545" cy="1513185"/>
            <a:chOff x="0" y="4601497"/>
            <a:chExt cx="1014060" cy="2017580"/>
          </a:xfrm>
        </p:grpSpPr>
        <p:sp>
          <p:nvSpPr>
            <p:cNvPr id="430" name="Google Shape;430;p55"/>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31" name="Google Shape;431;p55"/>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pic>
        <p:nvPicPr>
          <p:cNvPr descr="Graphical user interface, text, application&#10;&#10;Description automatically generated" id="432" name="Google Shape;432;p55"/>
          <p:cNvPicPr preferRelativeResize="0"/>
          <p:nvPr/>
        </p:nvPicPr>
        <p:blipFill rotWithShape="1">
          <a:blip r:embed="rId3">
            <a:alphaModFix/>
          </a:blip>
          <a:srcRect b="0" l="0" r="0" t="0"/>
          <a:stretch/>
        </p:blipFill>
        <p:spPr>
          <a:xfrm>
            <a:off x="3971491" y="1753571"/>
            <a:ext cx="4689909" cy="2438752"/>
          </a:xfrm>
          <a:prstGeom prst="rect">
            <a:avLst/>
          </a:prstGeom>
          <a:noFill/>
          <a:ln>
            <a:noFill/>
          </a:ln>
        </p:spPr>
      </p:pic>
      <p:grpSp>
        <p:nvGrpSpPr>
          <p:cNvPr id="433" name="Google Shape;433;p55"/>
          <p:cNvGrpSpPr/>
          <p:nvPr/>
        </p:nvGrpSpPr>
        <p:grpSpPr>
          <a:xfrm>
            <a:off x="8414469" y="3"/>
            <a:ext cx="729532" cy="1451480"/>
            <a:chOff x="10918968" y="713127"/>
            <a:chExt cx="1273032" cy="2532832"/>
          </a:xfrm>
        </p:grpSpPr>
        <p:sp>
          <p:nvSpPr>
            <p:cNvPr id="434" name="Google Shape;434;p55"/>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35" name="Google Shape;435;p55"/>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6"/>
          <p:cNvSpPr txBox="1"/>
          <p:nvPr>
            <p:ph type="title"/>
          </p:nvPr>
        </p:nvSpPr>
        <p:spPr>
          <a:xfrm>
            <a:off x="457200" y="205979"/>
            <a:ext cx="8229600" cy="58357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solidFill>
                  <a:schemeClr val="dk1"/>
                </a:solidFill>
              </a:rPr>
              <a:t>End-of-Life Issues </a:t>
            </a:r>
            <a:endParaRPr sz="2400"/>
          </a:p>
        </p:txBody>
      </p:sp>
      <p:sp>
        <p:nvSpPr>
          <p:cNvPr id="441" name="Google Shape;441;p56"/>
          <p:cNvSpPr txBox="1"/>
          <p:nvPr>
            <p:ph idx="1" type="body"/>
          </p:nvPr>
        </p:nvSpPr>
        <p:spPr>
          <a:xfrm>
            <a:off x="628652" y="1059582"/>
            <a:ext cx="4067447" cy="357314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b="1" lang="en" sz="1800"/>
              <a:t>Medical Assistance in Dying (MAID) became legal in 2016</a:t>
            </a:r>
            <a:endParaRPr/>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Health provider administers lethal medication, or</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Health provider prescribes lethal medication that applicant can self-administer</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Patient must meet all eligibility criteria </a:t>
            </a:r>
            <a:endParaRPr sz="1800"/>
          </a:p>
          <a:p>
            <a:pPr indent="0" lvl="1" marL="4572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i="1" lang="en" sz="1800"/>
              <a:t>Sound mind </a:t>
            </a:r>
            <a:r>
              <a:rPr lang="en" sz="1800"/>
              <a:t>at time of procedure</a:t>
            </a:r>
            <a:endParaRPr/>
          </a:p>
          <a:p>
            <a:pPr indent="0" lvl="0" marL="0" rtl="0" algn="l">
              <a:spcBef>
                <a:spcPts val="360"/>
              </a:spcBef>
              <a:spcAft>
                <a:spcPts val="0"/>
              </a:spcAft>
              <a:buClr>
                <a:schemeClr val="dk1"/>
              </a:buClr>
              <a:buSzPts val="1800"/>
              <a:buNone/>
            </a:pPr>
            <a:r>
              <a:t/>
            </a:r>
            <a:endParaRPr sz="1800"/>
          </a:p>
        </p:txBody>
      </p:sp>
      <p:sp>
        <p:nvSpPr>
          <p:cNvPr id="442" name="Google Shape;442;p56"/>
          <p:cNvSpPr txBox="1"/>
          <p:nvPr/>
        </p:nvSpPr>
        <p:spPr>
          <a:xfrm>
            <a:off x="525780" y="4690874"/>
            <a:ext cx="6995160" cy="3462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000000"/>
                </a:solidFill>
                <a:latin typeface="Calibri"/>
                <a:ea typeface="Calibri"/>
                <a:cs typeface="Calibri"/>
                <a:sym typeface="Calibri"/>
              </a:rPr>
              <a:t>https://www.theglobeandmail.com/canada/article-why-did-a-geriatrician-who-fought-to-give-seniors-hope-seek-medically/</a:t>
            </a:r>
            <a:endParaRPr/>
          </a:p>
        </p:txBody>
      </p:sp>
      <p:pic>
        <p:nvPicPr>
          <p:cNvPr descr="A picture containing text, indoor, shelf&#10;&#10;Description automatically generated" id="443" name="Google Shape;443;p56"/>
          <p:cNvPicPr preferRelativeResize="0"/>
          <p:nvPr/>
        </p:nvPicPr>
        <p:blipFill rotWithShape="1">
          <a:blip r:embed="rId3">
            <a:alphaModFix/>
          </a:blip>
          <a:srcRect b="0" l="0" r="0" t="0"/>
          <a:stretch/>
        </p:blipFill>
        <p:spPr>
          <a:xfrm>
            <a:off x="5010423" y="1619846"/>
            <a:ext cx="3863204" cy="2762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7"/>
          <p:cNvSpPr/>
          <p:nvPr/>
        </p:nvSpPr>
        <p:spPr>
          <a:xfrm>
            <a:off x="2" y="2"/>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49" name="Google Shape;449;p57"/>
          <p:cNvSpPr txBox="1"/>
          <p:nvPr>
            <p:ph type="title"/>
          </p:nvPr>
        </p:nvSpPr>
        <p:spPr>
          <a:xfrm>
            <a:off x="596648" y="290197"/>
            <a:ext cx="7606349" cy="769384"/>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2400"/>
              <a:buFont typeface="Calibri"/>
              <a:buNone/>
            </a:pPr>
            <a:r>
              <a:rPr b="1" lang="en" sz="2400"/>
              <a:t>The Legality of Private Services in Canada</a:t>
            </a:r>
            <a:endParaRPr b="1" sz="2400"/>
          </a:p>
        </p:txBody>
      </p:sp>
      <p:sp>
        <p:nvSpPr>
          <p:cNvPr id="450" name="Google Shape;450;p57"/>
          <p:cNvSpPr/>
          <p:nvPr/>
        </p:nvSpPr>
        <p:spPr>
          <a:xfrm rot="10800000">
            <a:off x="-1" y="1499136"/>
            <a:ext cx="8590946" cy="58627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1" name="Google Shape;451;p57"/>
          <p:cNvSpPr/>
          <p:nvPr/>
        </p:nvSpPr>
        <p:spPr>
          <a:xfrm>
            <a:off x="1" y="1652311"/>
            <a:ext cx="8537522" cy="320099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2" name="Google Shape;452;p57"/>
          <p:cNvSpPr txBox="1"/>
          <p:nvPr>
            <p:ph idx="1" type="body"/>
          </p:nvPr>
        </p:nvSpPr>
        <p:spPr>
          <a:xfrm>
            <a:off x="4268762" y="1707654"/>
            <a:ext cx="4119662" cy="3078342"/>
          </a:xfrm>
          <a:prstGeom prst="rect">
            <a:avLst/>
          </a:prstGeom>
          <a:noFill/>
          <a:ln>
            <a:noFill/>
          </a:ln>
        </p:spPr>
        <p:txBody>
          <a:bodyPr anchorCtr="0" anchor="ctr" bIns="45700" lIns="91425" spcFirstLastPara="1" rIns="91425" wrap="square" tIns="45700">
            <a:normAutofit lnSpcReduction="10000"/>
          </a:bodyPr>
          <a:lstStyle/>
          <a:p>
            <a:pPr indent="0" lvl="0" marL="0" rtl="0" algn="l">
              <a:spcBef>
                <a:spcPts val="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b="1" lang="en" sz="1600"/>
              <a:t>Canadians cannot buy insurance for, or access private health for medically necessary procedures.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b="1" lang="en" sz="1600"/>
              <a:t>All provincial and territorial governments fund certain types of medical/surgical care in private clinics under specified conditions.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Doctors may work in either a public or a private system or in both.</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Independent health care facilities are private facilities (e.g. laboratories, physiotherapy centre).</a:t>
            </a:r>
            <a:endParaRPr sz="1600"/>
          </a:p>
          <a:p>
            <a:pPr indent="0" lvl="0" marL="0" rtl="0" algn="l">
              <a:spcBef>
                <a:spcPts val="380"/>
              </a:spcBef>
              <a:spcAft>
                <a:spcPts val="0"/>
              </a:spcAft>
              <a:buClr>
                <a:schemeClr val="dk1"/>
              </a:buClr>
              <a:buSzPts val="1900"/>
              <a:buNone/>
            </a:pPr>
            <a:r>
              <a:t/>
            </a:r>
            <a:endParaRPr sz="1900"/>
          </a:p>
        </p:txBody>
      </p:sp>
      <p:sp>
        <p:nvSpPr>
          <p:cNvPr id="453" name="Google Shape;453;p57"/>
          <p:cNvSpPr/>
          <p:nvPr/>
        </p:nvSpPr>
        <p:spPr>
          <a:xfrm rot="5400000">
            <a:off x="8421031" y="1734772"/>
            <a:ext cx="586275" cy="11428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CLEARPOINT HEALTH NETWORK - DON MILLS SURGICAL UNIT - Orthopedists - 20  Wynford Drive, North York, ON - Phone Number" id="454" name="Google Shape;454;p57"/>
          <p:cNvPicPr preferRelativeResize="0"/>
          <p:nvPr/>
        </p:nvPicPr>
        <p:blipFill rotWithShape="1">
          <a:blip r:embed="rId3">
            <a:alphaModFix/>
          </a:blip>
          <a:srcRect b="0" l="0" r="0" t="0"/>
          <a:stretch/>
        </p:blipFill>
        <p:spPr>
          <a:xfrm>
            <a:off x="1309688" y="2085051"/>
            <a:ext cx="2381250" cy="2381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8"/>
          <p:cNvSpPr/>
          <p:nvPr/>
        </p:nvSpPr>
        <p:spPr>
          <a:xfrm>
            <a:off x="2" y="2"/>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0" name="Google Shape;460;p58"/>
          <p:cNvSpPr txBox="1"/>
          <p:nvPr>
            <p:ph type="title"/>
          </p:nvPr>
        </p:nvSpPr>
        <p:spPr>
          <a:xfrm>
            <a:off x="442170" y="642135"/>
            <a:ext cx="3420438" cy="846051"/>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400"/>
              <a:buFont typeface="Calibri"/>
              <a:buNone/>
            </a:pPr>
            <a:r>
              <a:rPr b="1" lang="en" sz="2400"/>
              <a:t>Informed Consent to Treatment</a:t>
            </a:r>
            <a:endParaRPr b="1" sz="2400"/>
          </a:p>
        </p:txBody>
      </p:sp>
      <p:grpSp>
        <p:nvGrpSpPr>
          <p:cNvPr id="461" name="Google Shape;461;p58"/>
          <p:cNvGrpSpPr/>
          <p:nvPr/>
        </p:nvGrpSpPr>
        <p:grpSpPr>
          <a:xfrm>
            <a:off x="1" y="812613"/>
            <a:ext cx="266397" cy="505095"/>
            <a:chOff x="0" y="823811"/>
            <a:chExt cx="355196" cy="673460"/>
          </a:xfrm>
        </p:grpSpPr>
        <p:sp>
          <p:nvSpPr>
            <p:cNvPr id="462" name="Google Shape;462;p58"/>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3" name="Google Shape;463;p58"/>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464" name="Google Shape;464;p58"/>
          <p:cNvSpPr/>
          <p:nvPr/>
        </p:nvSpPr>
        <p:spPr>
          <a:xfrm flipH="1">
            <a:off x="498814" y="1567927"/>
            <a:ext cx="3223260" cy="2057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5" name="Google Shape;465;p58"/>
          <p:cNvSpPr txBox="1"/>
          <p:nvPr>
            <p:ph idx="1" type="body"/>
          </p:nvPr>
        </p:nvSpPr>
        <p:spPr>
          <a:xfrm>
            <a:off x="443041" y="1747881"/>
            <a:ext cx="3419569" cy="3200133"/>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 sz="1600"/>
              <a:t>In order to provide informed consent, a patient must understand, consent to, and accept the treatment and its foreseeable risks; the patient must also be made aware of the alternative choices available.</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When doubt exists about a person’s capacity to understand the information provided, the health care professional must determine whether the person is capable of giving consent to treatment.</a:t>
            </a:r>
            <a:endParaRPr/>
          </a:p>
          <a:p>
            <a:pPr indent="-241300" lvl="0" marL="342900" rtl="0" algn="l">
              <a:spcBef>
                <a:spcPts val="320"/>
              </a:spcBef>
              <a:spcAft>
                <a:spcPts val="0"/>
              </a:spcAft>
              <a:buClr>
                <a:schemeClr val="dk1"/>
              </a:buClr>
              <a:buSzPts val="1600"/>
              <a:buNone/>
            </a:pPr>
            <a:r>
              <a:t/>
            </a:r>
            <a:endParaRPr sz="1600"/>
          </a:p>
        </p:txBody>
      </p:sp>
      <p:sp>
        <p:nvSpPr>
          <p:cNvPr id="466" name="Google Shape;466;p58"/>
          <p:cNvSpPr/>
          <p:nvPr/>
        </p:nvSpPr>
        <p:spPr>
          <a:xfrm flipH="1">
            <a:off x="8023252" y="0"/>
            <a:ext cx="1120748" cy="5143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67" name="Google Shape;467;p58"/>
          <p:cNvSpPr/>
          <p:nvPr/>
        </p:nvSpPr>
        <p:spPr>
          <a:xfrm>
            <a:off x="4264358" y="385392"/>
            <a:ext cx="4507025" cy="437593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Examining Patients' Capacity to Consent to Treatment - Eating Disorders  Review" id="468" name="Google Shape;468;p58"/>
          <p:cNvPicPr preferRelativeResize="0"/>
          <p:nvPr/>
        </p:nvPicPr>
        <p:blipFill rotWithShape="1">
          <a:blip r:embed="rId3">
            <a:alphaModFix/>
          </a:blip>
          <a:srcRect b="-1" l="0" r="31351" t="0"/>
          <a:stretch/>
        </p:blipFill>
        <p:spPr>
          <a:xfrm>
            <a:off x="4483342" y="599514"/>
            <a:ext cx="4103447" cy="394447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9"/>
          <p:cNvSpPr/>
          <p:nvPr/>
        </p:nvSpPr>
        <p:spPr>
          <a:xfrm>
            <a:off x="2" y="2"/>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4" name="Google Shape;474;p59"/>
          <p:cNvSpPr txBox="1"/>
          <p:nvPr>
            <p:ph type="title"/>
          </p:nvPr>
        </p:nvSpPr>
        <p:spPr>
          <a:xfrm>
            <a:off x="323528" y="642135"/>
            <a:ext cx="3744416" cy="67557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400"/>
              <a:buFont typeface="Calibri"/>
              <a:buNone/>
            </a:pPr>
            <a:r>
              <a:rPr b="1" lang="en" sz="2400"/>
              <a:t>Elements of Informed Consent</a:t>
            </a:r>
            <a:endParaRPr b="1" sz="2400"/>
          </a:p>
        </p:txBody>
      </p:sp>
      <p:grpSp>
        <p:nvGrpSpPr>
          <p:cNvPr id="475" name="Google Shape;475;p59"/>
          <p:cNvGrpSpPr/>
          <p:nvPr/>
        </p:nvGrpSpPr>
        <p:grpSpPr>
          <a:xfrm>
            <a:off x="1" y="812613"/>
            <a:ext cx="266397" cy="505095"/>
            <a:chOff x="0" y="823811"/>
            <a:chExt cx="355196" cy="673460"/>
          </a:xfrm>
        </p:grpSpPr>
        <p:sp>
          <p:nvSpPr>
            <p:cNvPr id="476" name="Google Shape;476;p59"/>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7" name="Google Shape;477;p59"/>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478" name="Google Shape;478;p59"/>
          <p:cNvSpPr/>
          <p:nvPr/>
        </p:nvSpPr>
        <p:spPr>
          <a:xfrm flipH="1">
            <a:off x="498814" y="1567927"/>
            <a:ext cx="3223260" cy="2057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9" name="Google Shape;479;p59"/>
          <p:cNvSpPr txBox="1"/>
          <p:nvPr>
            <p:ph idx="1" type="body"/>
          </p:nvPr>
        </p:nvSpPr>
        <p:spPr>
          <a:xfrm>
            <a:off x="119507" y="1747881"/>
            <a:ext cx="4020445" cy="3200133"/>
          </a:xfrm>
          <a:prstGeom prst="rect">
            <a:avLst/>
          </a:prstGeom>
          <a:noFill/>
          <a:ln>
            <a:noFill/>
          </a:ln>
        </p:spPr>
        <p:txBody>
          <a:bodyPr anchorCtr="0" anchor="ctr" bIns="45700" lIns="91425" spcFirstLastPara="1" rIns="91425" wrap="square" tIns="45700">
            <a:normAutofit lnSpcReduction="10000"/>
          </a:bodyPr>
          <a:lstStyle/>
          <a:p>
            <a:pPr indent="0" lvl="0" marL="0" rtl="0" algn="l">
              <a:spcBef>
                <a:spcPts val="0"/>
              </a:spcBef>
              <a:spcAft>
                <a:spcPts val="0"/>
              </a:spcAft>
              <a:buClr>
                <a:schemeClr val="dk1"/>
              </a:buClr>
              <a:buSzPts val="1400"/>
              <a:buNone/>
            </a:pPr>
            <a:r>
              <a:t/>
            </a:r>
            <a:endParaRPr b="1" sz="1400"/>
          </a:p>
          <a:p>
            <a:pPr indent="-342900" lvl="0" marL="342900" rtl="0" algn="l">
              <a:spcBef>
                <a:spcPts val="280"/>
              </a:spcBef>
              <a:spcAft>
                <a:spcPts val="0"/>
              </a:spcAft>
              <a:buClr>
                <a:schemeClr val="dk1"/>
              </a:buClr>
              <a:buSzPts val="1400"/>
              <a:buChar char="•"/>
            </a:pPr>
            <a:r>
              <a:rPr b="1" lang="en" sz="1400"/>
              <a:t>Consent must be informed and voluntary</a:t>
            </a:r>
            <a:endParaRPr/>
          </a:p>
          <a:p>
            <a:pPr indent="0" lvl="0" marL="0" rtl="0" algn="l">
              <a:spcBef>
                <a:spcPts val="280"/>
              </a:spcBef>
              <a:spcAft>
                <a:spcPts val="0"/>
              </a:spcAft>
              <a:buClr>
                <a:schemeClr val="dk1"/>
              </a:buClr>
              <a:buSzPts val="1400"/>
              <a:buNone/>
            </a:pPr>
            <a:r>
              <a:t/>
            </a:r>
            <a:endParaRPr b="1" sz="1400"/>
          </a:p>
          <a:p>
            <a:pPr indent="-285750" lvl="1" marL="742950" rtl="0" algn="l">
              <a:spcBef>
                <a:spcPts val="280"/>
              </a:spcBef>
              <a:spcAft>
                <a:spcPts val="0"/>
              </a:spcAft>
              <a:buClr>
                <a:schemeClr val="dk1"/>
              </a:buClr>
              <a:buSzPts val="1400"/>
              <a:buChar char="–"/>
            </a:pPr>
            <a:r>
              <a:rPr b="1" i="1" lang="en" sz="1400" u="sng"/>
              <a:t>Informed</a:t>
            </a:r>
            <a:r>
              <a:rPr lang="en" sz="1400"/>
              <a:t>: When a treatment is recommended, patients must understand</a:t>
            </a:r>
            <a:endParaRPr/>
          </a:p>
          <a:p>
            <a:pPr indent="-228600" lvl="2" marL="1143000" rtl="0" algn="l">
              <a:spcBef>
                <a:spcPts val="280"/>
              </a:spcBef>
              <a:spcAft>
                <a:spcPts val="0"/>
              </a:spcAft>
              <a:buClr>
                <a:schemeClr val="dk1"/>
              </a:buClr>
              <a:buSzPts val="1400"/>
              <a:buChar char="•"/>
            </a:pPr>
            <a:r>
              <a:rPr lang="en" sz="1400"/>
              <a:t>The treatment or procedure recommended</a:t>
            </a:r>
            <a:endParaRPr/>
          </a:p>
          <a:p>
            <a:pPr indent="-228600" lvl="2" marL="1143000" rtl="0" algn="l">
              <a:spcBef>
                <a:spcPts val="280"/>
              </a:spcBef>
              <a:spcAft>
                <a:spcPts val="0"/>
              </a:spcAft>
              <a:buClr>
                <a:schemeClr val="dk1"/>
              </a:buClr>
              <a:buSzPts val="1400"/>
              <a:buChar char="•"/>
            </a:pPr>
            <a:r>
              <a:rPr lang="en" sz="1400"/>
              <a:t>The risks, side effects, benefits, and expected outcomes</a:t>
            </a:r>
            <a:endParaRPr/>
          </a:p>
          <a:p>
            <a:pPr indent="-228600" lvl="2" marL="1143000" rtl="0" algn="l">
              <a:spcBef>
                <a:spcPts val="280"/>
              </a:spcBef>
              <a:spcAft>
                <a:spcPts val="0"/>
              </a:spcAft>
              <a:buClr>
                <a:schemeClr val="dk1"/>
              </a:buClr>
              <a:buSzPts val="1400"/>
              <a:buChar char="•"/>
            </a:pPr>
            <a:r>
              <a:rPr lang="en" sz="1400"/>
              <a:t>The implications of refusing</a:t>
            </a:r>
            <a:endParaRPr/>
          </a:p>
          <a:p>
            <a:pPr indent="-228600" lvl="2" marL="1143000" rtl="0" algn="l">
              <a:spcBef>
                <a:spcPts val="280"/>
              </a:spcBef>
              <a:spcAft>
                <a:spcPts val="0"/>
              </a:spcAft>
              <a:buClr>
                <a:schemeClr val="dk1"/>
              </a:buClr>
              <a:buSzPts val="1400"/>
              <a:buChar char="•"/>
            </a:pPr>
            <a:r>
              <a:rPr lang="en" sz="1400"/>
              <a:t>Alternatives to the proposed treatment </a:t>
            </a:r>
            <a:endParaRPr sz="1400"/>
          </a:p>
          <a:p>
            <a:pPr indent="0" lvl="2" marL="91440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b="1" i="1" lang="en" sz="1400" u="sng"/>
              <a:t>Voluntary</a:t>
            </a:r>
            <a:r>
              <a:rPr lang="en" sz="1400"/>
              <a:t>: Patients must not feel</a:t>
            </a:r>
            <a:endParaRPr/>
          </a:p>
          <a:p>
            <a:pPr indent="-228600" lvl="2" marL="1143000" rtl="0" algn="l">
              <a:spcBef>
                <a:spcPts val="280"/>
              </a:spcBef>
              <a:spcAft>
                <a:spcPts val="0"/>
              </a:spcAft>
              <a:buClr>
                <a:schemeClr val="dk1"/>
              </a:buClr>
              <a:buSzPts val="1400"/>
              <a:buChar char="•"/>
            </a:pPr>
            <a:r>
              <a:rPr lang="en" sz="1400"/>
              <a:t>Compelled to make a decision for fear of criticism</a:t>
            </a:r>
            <a:endParaRPr/>
          </a:p>
          <a:p>
            <a:pPr indent="-228600" lvl="2" marL="1143000" rtl="0" algn="l">
              <a:spcBef>
                <a:spcPts val="280"/>
              </a:spcBef>
              <a:spcAft>
                <a:spcPts val="0"/>
              </a:spcAft>
              <a:buClr>
                <a:schemeClr val="dk1"/>
              </a:buClr>
              <a:buSzPts val="1400"/>
              <a:buChar char="•"/>
            </a:pPr>
            <a:r>
              <a:rPr lang="en" sz="1400"/>
              <a:t>Pressured toward any particular decision</a:t>
            </a:r>
            <a:endParaRPr/>
          </a:p>
          <a:p>
            <a:pPr indent="0" lvl="0" marL="0" rtl="0" algn="l">
              <a:spcBef>
                <a:spcPts val="320"/>
              </a:spcBef>
              <a:spcAft>
                <a:spcPts val="0"/>
              </a:spcAft>
              <a:buClr>
                <a:schemeClr val="dk1"/>
              </a:buClr>
              <a:buSzPts val="1600"/>
              <a:buNone/>
            </a:pPr>
            <a:r>
              <a:t/>
            </a:r>
            <a:endParaRPr sz="1600"/>
          </a:p>
        </p:txBody>
      </p:sp>
      <p:sp>
        <p:nvSpPr>
          <p:cNvPr id="480" name="Google Shape;480;p59"/>
          <p:cNvSpPr/>
          <p:nvPr/>
        </p:nvSpPr>
        <p:spPr>
          <a:xfrm flipH="1">
            <a:off x="8023252" y="0"/>
            <a:ext cx="1120748" cy="5143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81" name="Google Shape;481;p59"/>
          <p:cNvSpPr/>
          <p:nvPr/>
        </p:nvSpPr>
        <p:spPr>
          <a:xfrm>
            <a:off x="4264358" y="385392"/>
            <a:ext cx="4507025" cy="437593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Consent to Medical Treatment is Not a Waiver of Rights – Ontario Trial  Lawyers Association Blog" id="482" name="Google Shape;482;p59"/>
          <p:cNvPicPr preferRelativeResize="0"/>
          <p:nvPr/>
        </p:nvPicPr>
        <p:blipFill rotWithShape="1">
          <a:blip r:embed="rId3">
            <a:alphaModFix/>
          </a:blip>
          <a:srcRect b="-2" l="13811" r="17844" t="0"/>
          <a:stretch/>
        </p:blipFill>
        <p:spPr>
          <a:xfrm>
            <a:off x="4483342" y="599514"/>
            <a:ext cx="4069058" cy="394447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0"/>
          <p:cNvSpPr/>
          <p:nvPr/>
        </p:nvSpPr>
        <p:spPr>
          <a:xfrm>
            <a:off x="2" y="2"/>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88" name="Google Shape;488;p60"/>
          <p:cNvSpPr txBox="1"/>
          <p:nvPr>
            <p:ph type="title"/>
          </p:nvPr>
        </p:nvSpPr>
        <p:spPr>
          <a:xfrm>
            <a:off x="483799" y="1097282"/>
            <a:ext cx="2847230" cy="201821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2400"/>
              <a:buFont typeface="Calibri"/>
              <a:buNone/>
            </a:pPr>
            <a:r>
              <a:rPr b="1" lang="en" sz="2400"/>
              <a:t>Types of Consent </a:t>
            </a:r>
            <a:endParaRPr b="1" sz="2400"/>
          </a:p>
        </p:txBody>
      </p:sp>
      <p:grpSp>
        <p:nvGrpSpPr>
          <p:cNvPr id="489" name="Google Shape;489;p60"/>
          <p:cNvGrpSpPr/>
          <p:nvPr/>
        </p:nvGrpSpPr>
        <p:grpSpPr>
          <a:xfrm>
            <a:off x="157250" y="3311437"/>
            <a:ext cx="8986749" cy="1565846"/>
            <a:chOff x="143163" y="5763486"/>
            <a:chExt cx="11982332" cy="739555"/>
          </a:xfrm>
        </p:grpSpPr>
        <p:sp>
          <p:nvSpPr>
            <p:cNvPr id="490" name="Google Shape;490;p60"/>
            <p:cNvSpPr/>
            <p:nvPr/>
          </p:nvSpPr>
          <p:spPr>
            <a:xfrm rot="10800000">
              <a:off x="357444" y="5763486"/>
              <a:ext cx="11768051" cy="73955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91" name="Google Shape;491;p60"/>
            <p:cNvCxnSpPr/>
            <p:nvPr/>
          </p:nvCxnSpPr>
          <p:spPr>
            <a:xfrm flipH="1">
              <a:off x="143163" y="5763486"/>
              <a:ext cx="1" cy="739555"/>
            </a:xfrm>
            <a:prstGeom prst="straightConnector1">
              <a:avLst/>
            </a:prstGeom>
            <a:noFill/>
            <a:ln cap="flat" cmpd="sng" w="177800">
              <a:solidFill>
                <a:schemeClr val="accent4"/>
              </a:solidFill>
              <a:prstDash val="solid"/>
              <a:round/>
              <a:headEnd len="sm" w="sm" type="none"/>
              <a:tailEnd len="sm" w="sm" type="none"/>
            </a:ln>
          </p:spPr>
        </p:cxnSp>
      </p:grpSp>
      <p:sp>
        <p:nvSpPr>
          <p:cNvPr id="492" name="Google Shape;492;p60"/>
          <p:cNvSpPr/>
          <p:nvPr/>
        </p:nvSpPr>
        <p:spPr>
          <a:xfrm>
            <a:off x="3850280" y="440872"/>
            <a:ext cx="4878975" cy="4261756"/>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93" name="Google Shape;493;p60"/>
          <p:cNvSpPr txBox="1"/>
          <p:nvPr>
            <p:ph idx="1" type="body"/>
          </p:nvPr>
        </p:nvSpPr>
        <p:spPr>
          <a:xfrm>
            <a:off x="4242165" y="440873"/>
            <a:ext cx="4156790" cy="41291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t/>
            </a:r>
            <a:endParaRPr i="1" sz="1600"/>
          </a:p>
          <a:p>
            <a:pPr indent="-342900" lvl="0" marL="342900" rtl="0" algn="l">
              <a:spcBef>
                <a:spcPts val="360"/>
              </a:spcBef>
              <a:spcAft>
                <a:spcPts val="0"/>
              </a:spcAft>
              <a:buClr>
                <a:schemeClr val="dk1"/>
              </a:buClr>
              <a:buSzPts val="1800"/>
              <a:buChar char="•"/>
            </a:pPr>
            <a:r>
              <a:rPr b="1" i="1" lang="en" sz="1800"/>
              <a:t>Express consent </a:t>
            </a:r>
            <a:r>
              <a:rPr lang="en" sz="1800"/>
              <a:t>can be written or oral and indicates a clear choice on the part of the patient</a:t>
            </a:r>
            <a:endParaRPr/>
          </a:p>
          <a:p>
            <a:pPr indent="0" lvl="0" marL="0" rtl="0" algn="l">
              <a:spcBef>
                <a:spcPts val="360"/>
              </a:spcBef>
              <a:spcAft>
                <a:spcPts val="0"/>
              </a:spcAft>
              <a:buClr>
                <a:schemeClr val="dk1"/>
              </a:buClr>
              <a:buSzPts val="1800"/>
              <a:buNone/>
            </a:pPr>
            <a:r>
              <a:t/>
            </a:r>
            <a:endParaRPr b="1" sz="1800"/>
          </a:p>
          <a:p>
            <a:pPr indent="-342900" lvl="0" marL="342900" rtl="0" algn="l">
              <a:spcBef>
                <a:spcPts val="360"/>
              </a:spcBef>
              <a:spcAft>
                <a:spcPts val="0"/>
              </a:spcAft>
              <a:buClr>
                <a:schemeClr val="dk1"/>
              </a:buClr>
              <a:buSzPts val="1800"/>
              <a:buChar char="•"/>
            </a:pPr>
            <a:r>
              <a:rPr b="1" i="1" lang="en" sz="1800"/>
              <a:t>Written consent </a:t>
            </a:r>
            <a:r>
              <a:rPr lang="en" sz="1800"/>
              <a:t>is required for all major medical interventions. Most consent forms have to be signed by the patient, dated, and witnessed.</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i="1" lang="en" sz="1800"/>
              <a:t>Oral consent </a:t>
            </a:r>
            <a:r>
              <a:rPr lang="en" sz="1800"/>
              <a:t>is given by spoken word over the phone or in person and is equally binding.</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i="1" lang="en" sz="1800"/>
              <a:t>Implied consent</a:t>
            </a:r>
            <a:r>
              <a:rPr b="1" lang="en" sz="1800"/>
              <a:t> </a:t>
            </a:r>
            <a:r>
              <a:rPr lang="en" sz="1800"/>
              <a:t>occurs by virtue of the fact that an individual seeks the care of a physician or other health care provider.</a:t>
            </a:r>
            <a:endParaRPr b="1" sz="1800"/>
          </a:p>
          <a:p>
            <a:pPr indent="0" lvl="0" marL="0" rtl="0" algn="l">
              <a:spcBef>
                <a:spcPts val="360"/>
              </a:spcBef>
              <a:spcAft>
                <a:spcPts val="0"/>
              </a:spcAft>
              <a:buClr>
                <a:schemeClr val="dk1"/>
              </a:buClr>
              <a:buSzPts val="1800"/>
              <a:buNone/>
            </a:pPr>
            <a:r>
              <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1"/>
          <p:cNvSpPr/>
          <p:nvPr/>
        </p:nvSpPr>
        <p:spPr>
          <a:xfrm>
            <a:off x="2" y="2"/>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99" name="Google Shape;499;p61"/>
          <p:cNvSpPr txBox="1"/>
          <p:nvPr>
            <p:ph type="title"/>
          </p:nvPr>
        </p:nvSpPr>
        <p:spPr>
          <a:xfrm>
            <a:off x="483799" y="1097282"/>
            <a:ext cx="2847230" cy="201821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2400"/>
              <a:buFont typeface="Calibri"/>
              <a:buNone/>
            </a:pPr>
            <a:r>
              <a:rPr b="1" lang="en" sz="2400"/>
              <a:t>Who Can Give Consent</a:t>
            </a:r>
            <a:endParaRPr b="1" sz="2400"/>
          </a:p>
        </p:txBody>
      </p:sp>
      <p:grpSp>
        <p:nvGrpSpPr>
          <p:cNvPr id="500" name="Google Shape;500;p61"/>
          <p:cNvGrpSpPr/>
          <p:nvPr/>
        </p:nvGrpSpPr>
        <p:grpSpPr>
          <a:xfrm>
            <a:off x="157250" y="3311437"/>
            <a:ext cx="8986749" cy="1565846"/>
            <a:chOff x="143163" y="5763486"/>
            <a:chExt cx="11982332" cy="739555"/>
          </a:xfrm>
        </p:grpSpPr>
        <p:sp>
          <p:nvSpPr>
            <p:cNvPr id="501" name="Google Shape;501;p61"/>
            <p:cNvSpPr/>
            <p:nvPr/>
          </p:nvSpPr>
          <p:spPr>
            <a:xfrm rot="10800000">
              <a:off x="357444" y="5763486"/>
              <a:ext cx="11768051" cy="739555"/>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502" name="Google Shape;502;p61"/>
            <p:cNvCxnSpPr/>
            <p:nvPr/>
          </p:nvCxnSpPr>
          <p:spPr>
            <a:xfrm flipH="1">
              <a:off x="143163" y="5763486"/>
              <a:ext cx="1" cy="739555"/>
            </a:xfrm>
            <a:prstGeom prst="straightConnector1">
              <a:avLst/>
            </a:prstGeom>
            <a:noFill/>
            <a:ln cap="flat" cmpd="sng" w="177800">
              <a:solidFill>
                <a:schemeClr val="accent4"/>
              </a:solidFill>
              <a:prstDash val="solid"/>
              <a:round/>
              <a:headEnd len="sm" w="sm" type="none"/>
              <a:tailEnd len="sm" w="sm" type="none"/>
            </a:ln>
          </p:spPr>
        </p:cxnSp>
      </p:grpSp>
      <p:sp>
        <p:nvSpPr>
          <p:cNvPr id="503" name="Google Shape;503;p61"/>
          <p:cNvSpPr/>
          <p:nvPr/>
        </p:nvSpPr>
        <p:spPr>
          <a:xfrm>
            <a:off x="3850280" y="440872"/>
            <a:ext cx="4878975" cy="4261756"/>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04" name="Google Shape;504;p61"/>
          <p:cNvSpPr txBox="1"/>
          <p:nvPr>
            <p:ph idx="1" type="body"/>
          </p:nvPr>
        </p:nvSpPr>
        <p:spPr>
          <a:xfrm>
            <a:off x="4242165" y="440873"/>
            <a:ext cx="4156790" cy="418310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A </a:t>
            </a:r>
            <a:r>
              <a:rPr b="1" lang="en" sz="1800"/>
              <a:t>competent person </a:t>
            </a:r>
            <a:r>
              <a:rPr lang="en" sz="1800"/>
              <a:t>receiving the intervention most often gives consent for the treatment. </a:t>
            </a:r>
            <a:r>
              <a:rPr b="1" lang="en" sz="1800"/>
              <a:t>If an individual is not capable</a:t>
            </a:r>
            <a:r>
              <a:rPr lang="en" sz="1800"/>
              <a:t>, consent may be provided by the </a:t>
            </a:r>
            <a:endParaRPr/>
          </a:p>
          <a:p>
            <a:pPr indent="-285750" lvl="1" marL="742950" rtl="0" algn="l">
              <a:spcBef>
                <a:spcPts val="360"/>
              </a:spcBef>
              <a:spcAft>
                <a:spcPts val="0"/>
              </a:spcAft>
              <a:buClr>
                <a:schemeClr val="dk1"/>
              </a:buClr>
              <a:buSzPts val="1800"/>
              <a:buChar char="–"/>
            </a:pPr>
            <a:r>
              <a:rPr lang="en" sz="1800"/>
              <a:t>Power of attorney or other legal representative </a:t>
            </a:r>
            <a:endParaRPr/>
          </a:p>
          <a:p>
            <a:pPr indent="-285750" lvl="1" marL="742950" rtl="0" algn="l">
              <a:spcBef>
                <a:spcPts val="360"/>
              </a:spcBef>
              <a:spcAft>
                <a:spcPts val="0"/>
              </a:spcAft>
              <a:buClr>
                <a:schemeClr val="dk1"/>
              </a:buClr>
              <a:buSzPts val="1800"/>
              <a:buChar char="–"/>
            </a:pPr>
            <a:r>
              <a:rPr lang="en" sz="1800"/>
              <a:t>Next of kin, usually in a predetermined order</a:t>
            </a:r>
            <a:endParaRPr/>
          </a:p>
          <a:p>
            <a:pPr indent="0" lvl="1" marL="4572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Age of majority for medical treatment consent is becoming irrelevant</a:t>
            </a:r>
            <a:r>
              <a:rPr lang="en" sz="1800"/>
              <a:t>.</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As long as the minor fully understands the treatment and its risks and benefits, health care professionals must respect his or her wishes.</a:t>
            </a:r>
            <a:endParaRPr/>
          </a:p>
          <a:p>
            <a:pPr indent="0" lvl="0" marL="0" rtl="0" algn="l">
              <a:spcBef>
                <a:spcPts val="360"/>
              </a:spcBef>
              <a:spcAft>
                <a:spcPts val="0"/>
              </a:spcAft>
              <a:buClr>
                <a:schemeClr val="dk1"/>
              </a:buClr>
              <a:buSzPts val="1800"/>
              <a:buNone/>
            </a:pPr>
            <a:r>
              <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2"/>
          <p:cNvSpPr/>
          <p:nvPr/>
        </p:nvSpPr>
        <p:spPr>
          <a:xfrm>
            <a:off x="2" y="2"/>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10" name="Google Shape;510;p62"/>
          <p:cNvSpPr txBox="1"/>
          <p:nvPr>
            <p:ph type="title"/>
          </p:nvPr>
        </p:nvSpPr>
        <p:spPr>
          <a:xfrm>
            <a:off x="483800" y="394489"/>
            <a:ext cx="3212237" cy="900271"/>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2400"/>
              <a:buFont typeface="Calibri"/>
              <a:buNone/>
            </a:pPr>
            <a:r>
              <a:rPr b="1" lang="en" sz="2400"/>
              <a:t>The Nova Scotia Human Organ and Tissue Donation Act </a:t>
            </a:r>
            <a:endParaRPr b="1" sz="2400"/>
          </a:p>
        </p:txBody>
      </p:sp>
      <p:sp>
        <p:nvSpPr>
          <p:cNvPr id="511" name="Google Shape;511;p62"/>
          <p:cNvSpPr/>
          <p:nvPr/>
        </p:nvSpPr>
        <p:spPr>
          <a:xfrm flipH="1">
            <a:off x="462400" y="1458685"/>
            <a:ext cx="3017520" cy="2057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12" name="Google Shape;512;p62"/>
          <p:cNvSpPr txBox="1"/>
          <p:nvPr>
            <p:ph idx="1" type="body"/>
          </p:nvPr>
        </p:nvSpPr>
        <p:spPr>
          <a:xfrm>
            <a:off x="483800" y="1523328"/>
            <a:ext cx="3212238" cy="2633957"/>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As of 18 January 2021, if you don't register your donation decision and you are eligible, you will be seen as having consented to organ and tissue donation after death. This is called </a:t>
            </a:r>
            <a:r>
              <a:rPr b="1" lang="en" sz="1800"/>
              <a:t>‘deemed consent’</a:t>
            </a:r>
            <a:r>
              <a:rPr lang="en" sz="1800"/>
              <a:t> under the new Human Organ and Tissue Donation Act.</a:t>
            </a:r>
            <a:endParaRPr sz="1800"/>
          </a:p>
        </p:txBody>
      </p:sp>
      <p:sp>
        <p:nvSpPr>
          <p:cNvPr id="513" name="Google Shape;513;p62"/>
          <p:cNvSpPr/>
          <p:nvPr/>
        </p:nvSpPr>
        <p:spPr>
          <a:xfrm rot="5400000">
            <a:off x="-169382" y="4540021"/>
            <a:ext cx="555498" cy="11559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14" name="Google Shape;514;p62"/>
          <p:cNvSpPr/>
          <p:nvPr/>
        </p:nvSpPr>
        <p:spPr>
          <a:xfrm rot="5400000">
            <a:off x="4428692" y="161402"/>
            <a:ext cx="555498" cy="887511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15" name="Google Shape;515;p62"/>
          <p:cNvSpPr/>
          <p:nvPr/>
        </p:nvSpPr>
        <p:spPr>
          <a:xfrm>
            <a:off x="4272596" y="266219"/>
            <a:ext cx="4638730" cy="4436409"/>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Nova Scotia's presumed consent law for organ donation to go into effect on  Jan. 18 | Globalnews.ca" id="516" name="Google Shape;516;p62"/>
          <p:cNvPicPr preferRelativeResize="0"/>
          <p:nvPr/>
        </p:nvPicPr>
        <p:blipFill rotWithShape="1">
          <a:blip r:embed="rId3">
            <a:alphaModFix/>
          </a:blip>
          <a:srcRect b="0" l="0" r="0" t="0"/>
          <a:stretch/>
        </p:blipFill>
        <p:spPr>
          <a:xfrm>
            <a:off x="4490803" y="1302540"/>
            <a:ext cx="4221014" cy="236376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3"/>
          <p:cNvSpPr/>
          <p:nvPr/>
        </p:nvSpPr>
        <p:spPr>
          <a:xfrm>
            <a:off x="2" y="2"/>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22" name="Google Shape;522;p63"/>
          <p:cNvSpPr txBox="1"/>
          <p:nvPr>
            <p:ph type="title"/>
          </p:nvPr>
        </p:nvSpPr>
        <p:spPr>
          <a:xfrm>
            <a:off x="595246" y="290198"/>
            <a:ext cx="7549592" cy="9738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b="1" lang="en" sz="2400"/>
              <a:t>The Health Record</a:t>
            </a:r>
            <a:endParaRPr b="1" sz="2400"/>
          </a:p>
        </p:txBody>
      </p:sp>
      <p:sp>
        <p:nvSpPr>
          <p:cNvPr id="523" name="Google Shape;523;p63"/>
          <p:cNvSpPr/>
          <p:nvPr/>
        </p:nvSpPr>
        <p:spPr>
          <a:xfrm rot="10800000">
            <a:off x="-1" y="1499136"/>
            <a:ext cx="8590946" cy="58627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24" name="Google Shape;524;p63"/>
          <p:cNvSpPr/>
          <p:nvPr/>
        </p:nvSpPr>
        <p:spPr>
          <a:xfrm>
            <a:off x="1" y="1652311"/>
            <a:ext cx="8537522" cy="320099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25" name="Google Shape;525;p63"/>
          <p:cNvSpPr txBox="1"/>
          <p:nvPr>
            <p:ph idx="1" type="body"/>
          </p:nvPr>
        </p:nvSpPr>
        <p:spPr>
          <a:xfrm>
            <a:off x="179512" y="1949631"/>
            <a:ext cx="4089250" cy="2836364"/>
          </a:xfrm>
          <a:prstGeom prst="rect">
            <a:avLst/>
          </a:prstGeom>
          <a:noFill/>
          <a:ln>
            <a:noFill/>
          </a:ln>
        </p:spPr>
        <p:txBody>
          <a:bodyPr anchorCtr="0" anchor="ctr" bIns="45700" lIns="91425" spcFirstLastPara="1" rIns="91425" wrap="square" tIns="45700">
            <a:normAutofit lnSpcReduction="10000"/>
          </a:bodyPr>
          <a:lstStyle/>
          <a:p>
            <a:pPr indent="-342900" lvl="0" marL="342900" rtl="0" algn="l">
              <a:spcBef>
                <a:spcPts val="0"/>
              </a:spcBef>
              <a:spcAft>
                <a:spcPts val="0"/>
              </a:spcAft>
              <a:buClr>
                <a:schemeClr val="dk1"/>
              </a:buClr>
              <a:buSzPts val="1600"/>
              <a:buChar char="•"/>
            </a:pPr>
            <a:r>
              <a:rPr lang="en" sz="1600"/>
              <a:t>The health record is an accumulation of information relating to a person’s interaction with health care services.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A health record in a hospital setting will have more components than one in a clinic setting.</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Health care providers must, by law, record information concisely, clearly, and accurately.</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All entries must be dated and signed or initialed.</a:t>
            </a:r>
            <a:endParaRPr/>
          </a:p>
          <a:p>
            <a:pPr indent="0" lvl="0" marL="0" rtl="0" algn="l">
              <a:spcBef>
                <a:spcPts val="320"/>
              </a:spcBef>
              <a:spcAft>
                <a:spcPts val="0"/>
              </a:spcAft>
              <a:buClr>
                <a:schemeClr val="dk1"/>
              </a:buClr>
              <a:buSzPts val="1600"/>
              <a:buNone/>
            </a:pPr>
            <a:r>
              <a:t/>
            </a:r>
            <a:endParaRPr sz="1600"/>
          </a:p>
        </p:txBody>
      </p:sp>
      <p:pic>
        <p:nvPicPr>
          <p:cNvPr descr="Electronic Health Records Shape the Medical Student Experience | Biomedical  Odyssey" id="526" name="Google Shape;526;p63"/>
          <p:cNvPicPr preferRelativeResize="0"/>
          <p:nvPr/>
        </p:nvPicPr>
        <p:blipFill rotWithShape="1">
          <a:blip r:embed="rId3">
            <a:alphaModFix/>
          </a:blip>
          <a:srcRect b="0" l="0" r="4828" t="0"/>
          <a:stretch/>
        </p:blipFill>
        <p:spPr>
          <a:xfrm>
            <a:off x="4433649" y="1863191"/>
            <a:ext cx="3862708" cy="2785683"/>
          </a:xfrm>
          <a:prstGeom prst="rect">
            <a:avLst/>
          </a:prstGeom>
          <a:noFill/>
          <a:ln>
            <a:noFill/>
          </a:ln>
        </p:spPr>
      </p:pic>
      <p:sp>
        <p:nvSpPr>
          <p:cNvPr id="527" name="Google Shape;527;p63"/>
          <p:cNvSpPr/>
          <p:nvPr/>
        </p:nvSpPr>
        <p:spPr>
          <a:xfrm rot="5400000">
            <a:off x="8421031" y="1734772"/>
            <a:ext cx="586275" cy="11428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p:nvPr/>
        </p:nvSpPr>
        <p:spPr>
          <a:xfrm>
            <a:off x="0" y="0"/>
            <a:ext cx="9144000" cy="5143500"/>
          </a:xfrm>
          <a:prstGeom prst="rect">
            <a:avLst/>
          </a:prstGeom>
          <a:solidFill>
            <a:srgbClr val="EAF1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60" name="Google Shape;160;p28"/>
          <p:cNvGrpSpPr/>
          <p:nvPr/>
        </p:nvGrpSpPr>
        <p:grpSpPr>
          <a:xfrm>
            <a:off x="0" y="0"/>
            <a:ext cx="5600700" cy="5143500"/>
            <a:chOff x="7467600" y="0"/>
            <a:chExt cx="4724400" cy="6858000"/>
          </a:xfrm>
        </p:grpSpPr>
        <p:sp>
          <p:nvSpPr>
            <p:cNvPr id="161" name="Google Shape;161;p28"/>
            <p:cNvSpPr/>
            <p:nvPr/>
          </p:nvSpPr>
          <p:spPr>
            <a:xfrm>
              <a:off x="7467600" y="0"/>
              <a:ext cx="4724400" cy="6858000"/>
            </a:xfrm>
            <a:prstGeom prst="rect">
              <a:avLst/>
            </a:prstGeom>
            <a:solidFill>
              <a:schemeClr val="accent5">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2" name="Google Shape;162;p28"/>
            <p:cNvSpPr/>
            <p:nvPr/>
          </p:nvSpPr>
          <p:spPr>
            <a:xfrm>
              <a:off x="7467600" y="0"/>
              <a:ext cx="4724400" cy="6858000"/>
            </a:xfrm>
            <a:prstGeom prst="rect">
              <a:avLst/>
            </a:prstGeom>
            <a:solidFill>
              <a:srgbClr val="FDE9D8">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63" name="Google Shape;163;p28"/>
          <p:cNvSpPr/>
          <p:nvPr/>
        </p:nvSpPr>
        <p:spPr>
          <a:xfrm>
            <a:off x="-1" y="0"/>
            <a:ext cx="5527276" cy="5143500"/>
          </a:xfrm>
          <a:custGeom>
            <a:rect b="b" l="l" r="r" t="t"/>
            <a:pathLst>
              <a:path extrusionOk="0" h="6858000" w="7369701">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rgbClr val="EAF1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4" name="Google Shape;164;p28"/>
          <p:cNvSpPr/>
          <p:nvPr/>
        </p:nvSpPr>
        <p:spPr>
          <a:xfrm>
            <a:off x="2171700" y="742950"/>
            <a:ext cx="6972300" cy="3657600"/>
          </a:xfrm>
          <a:prstGeom prst="rect">
            <a:avLst/>
          </a:prstGeom>
          <a:solidFill>
            <a:schemeClr val="lt1"/>
          </a:solidFill>
          <a:ln>
            <a:noFill/>
          </a:ln>
          <a:effectLst>
            <a:outerShdw blurRad="317500" rotWithShape="0" algn="ctr">
              <a:schemeClr val="dk1">
                <a:alpha val="24705"/>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65" name="Google Shape;165;p28"/>
          <p:cNvSpPr txBox="1"/>
          <p:nvPr>
            <p:ph type="title"/>
          </p:nvPr>
        </p:nvSpPr>
        <p:spPr>
          <a:xfrm>
            <a:off x="2489753" y="1257302"/>
            <a:ext cx="3037523" cy="2628899"/>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 sz="3600"/>
              <a:t>Learning Objectives </a:t>
            </a:r>
            <a:endParaRPr sz="3600"/>
          </a:p>
        </p:txBody>
      </p:sp>
      <p:sp>
        <p:nvSpPr>
          <p:cNvPr id="166" name="Google Shape;166;p28"/>
          <p:cNvSpPr txBox="1"/>
          <p:nvPr>
            <p:ph idx="1" type="body"/>
          </p:nvPr>
        </p:nvSpPr>
        <p:spPr>
          <a:xfrm>
            <a:off x="5600700" y="742950"/>
            <a:ext cx="3200400" cy="365759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rPr b="1" lang="en" sz="1800">
                <a:solidFill>
                  <a:schemeClr val="dk1"/>
                </a:solidFill>
              </a:rPr>
              <a:t>8.5 </a:t>
            </a:r>
            <a:r>
              <a:rPr lang="en" sz="1800">
                <a:solidFill>
                  <a:schemeClr val="dk1"/>
                </a:solidFill>
              </a:rPr>
              <a:t>Discuss the basic principles of consent to treatment.</a:t>
            </a:r>
            <a:endParaRPr/>
          </a:p>
          <a:p>
            <a:pPr indent="0" lvl="0" marL="0" rtl="0" algn="l">
              <a:spcBef>
                <a:spcPts val="600"/>
              </a:spcBef>
              <a:spcAft>
                <a:spcPts val="0"/>
              </a:spcAft>
              <a:buClr>
                <a:schemeClr val="dk1"/>
              </a:buClr>
              <a:buSzPts val="1800"/>
              <a:buNone/>
            </a:pPr>
            <a:r>
              <a:t/>
            </a:r>
            <a:endParaRPr sz="1800">
              <a:solidFill>
                <a:schemeClr val="dk1"/>
              </a:solidFill>
            </a:endParaRPr>
          </a:p>
          <a:p>
            <a:pPr indent="-623888" lvl="0" marL="623888" rtl="0" algn="l">
              <a:spcBef>
                <a:spcPts val="600"/>
              </a:spcBef>
              <a:spcAft>
                <a:spcPts val="0"/>
              </a:spcAft>
              <a:buClr>
                <a:schemeClr val="dk1"/>
              </a:buClr>
              <a:buSzPts val="1800"/>
              <a:buNone/>
            </a:pPr>
            <a:r>
              <a:rPr b="1" lang="en" sz="1800">
                <a:solidFill>
                  <a:schemeClr val="dk1"/>
                </a:solidFill>
              </a:rPr>
              <a:t>8.6 </a:t>
            </a:r>
            <a:r>
              <a:rPr lang="en" sz="1800">
                <a:solidFill>
                  <a:schemeClr val="dk1"/>
                </a:solidFill>
              </a:rPr>
              <a:t>Explain the health record related to privacy legislation.</a:t>
            </a:r>
            <a:endParaRPr/>
          </a:p>
          <a:p>
            <a:pPr indent="-623888" lvl="0" marL="623888" rtl="0" algn="l">
              <a:spcBef>
                <a:spcPts val="600"/>
              </a:spcBef>
              <a:spcAft>
                <a:spcPts val="0"/>
              </a:spcAft>
              <a:buClr>
                <a:schemeClr val="dk1"/>
              </a:buClr>
              <a:buSzPts val="1800"/>
              <a:buNone/>
            </a:pPr>
            <a:r>
              <a:t/>
            </a:r>
            <a:endParaRPr sz="1800">
              <a:solidFill>
                <a:schemeClr val="dk1"/>
              </a:solidFill>
            </a:endParaRPr>
          </a:p>
          <a:p>
            <a:pPr indent="-623888" lvl="0" marL="623888" rtl="0" algn="l">
              <a:spcBef>
                <a:spcPts val="600"/>
              </a:spcBef>
              <a:spcAft>
                <a:spcPts val="0"/>
              </a:spcAft>
              <a:buClr>
                <a:schemeClr val="dk1"/>
              </a:buClr>
              <a:buSzPts val="1800"/>
              <a:buNone/>
            </a:pPr>
            <a:r>
              <a:rPr b="1" lang="en" sz="1800">
                <a:solidFill>
                  <a:schemeClr val="dk1"/>
                </a:solidFill>
              </a:rPr>
              <a:t>8.7 </a:t>
            </a:r>
            <a:r>
              <a:rPr lang="en" sz="1800">
                <a:solidFill>
                  <a:schemeClr val="dk1"/>
                </a:solidFill>
              </a:rPr>
              <a:t>Describe the role of regulated health professions in legal matters.</a:t>
            </a:r>
            <a:endParaRPr/>
          </a:p>
          <a:p>
            <a:pPr indent="-623888" lvl="0" marL="623888" rtl="0" algn="l">
              <a:spcBef>
                <a:spcPts val="600"/>
              </a:spcBef>
              <a:spcAft>
                <a:spcPts val="0"/>
              </a:spcAft>
              <a:buClr>
                <a:schemeClr val="dk1"/>
              </a:buClr>
              <a:buSzPts val="1800"/>
              <a:buNone/>
            </a:pPr>
            <a:r>
              <a:t/>
            </a:r>
            <a:endParaRPr sz="1800">
              <a:solidFill>
                <a:schemeClr val="dk1"/>
              </a:solidFill>
            </a:endParaRPr>
          </a:p>
          <a:p>
            <a:pPr indent="-623888" lvl="0" marL="623888" rtl="0" algn="l">
              <a:spcBef>
                <a:spcPts val="600"/>
              </a:spcBef>
              <a:spcAft>
                <a:spcPts val="0"/>
              </a:spcAft>
              <a:buClr>
                <a:schemeClr val="dk1"/>
              </a:buClr>
              <a:buSzPts val="1800"/>
              <a:buNone/>
            </a:pPr>
            <a:r>
              <a:rPr b="1" lang="en" sz="1800">
                <a:solidFill>
                  <a:schemeClr val="dk1"/>
                </a:solidFill>
              </a:rPr>
              <a:t>8.8 </a:t>
            </a:r>
            <a:r>
              <a:rPr lang="en" sz="1800">
                <a:solidFill>
                  <a:schemeClr val="dk1"/>
                </a:solidFill>
              </a:rPr>
              <a:t>Identify some other important legal issues in Canadian health care.</a:t>
            </a:r>
            <a:endParaRPr/>
          </a:p>
          <a:p>
            <a:pPr indent="-228600" lvl="0" marL="342900" rtl="0" algn="l">
              <a:spcBef>
                <a:spcPts val="360"/>
              </a:spcBef>
              <a:spcAft>
                <a:spcPts val="0"/>
              </a:spcAft>
              <a:buClr>
                <a:schemeClr val="dk1"/>
              </a:buClr>
              <a:buSzPts val="1800"/>
              <a:buNone/>
            </a:pPr>
            <a:r>
              <a:t/>
            </a:r>
            <a:endParaRPr sz="18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4"/>
          <p:cNvSpPr/>
          <p:nvPr/>
        </p:nvSpPr>
        <p:spPr>
          <a:xfrm>
            <a:off x="2" y="2"/>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33" name="Google Shape;533;p64"/>
          <p:cNvSpPr txBox="1"/>
          <p:nvPr>
            <p:ph type="title"/>
          </p:nvPr>
        </p:nvSpPr>
        <p:spPr>
          <a:xfrm>
            <a:off x="483800" y="394489"/>
            <a:ext cx="3212237" cy="900271"/>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2400"/>
              <a:buFont typeface="Calibri"/>
              <a:buNone/>
            </a:pPr>
            <a:r>
              <a:rPr b="1" lang="en" sz="2400"/>
              <a:t>Ownership of Health Information</a:t>
            </a:r>
            <a:endParaRPr b="1" sz="2400"/>
          </a:p>
        </p:txBody>
      </p:sp>
      <p:sp>
        <p:nvSpPr>
          <p:cNvPr id="534" name="Google Shape;534;p64"/>
          <p:cNvSpPr/>
          <p:nvPr/>
        </p:nvSpPr>
        <p:spPr>
          <a:xfrm flipH="1">
            <a:off x="462400" y="1458685"/>
            <a:ext cx="3017520" cy="2057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35" name="Google Shape;535;p64"/>
          <p:cNvSpPr txBox="1"/>
          <p:nvPr>
            <p:ph idx="1" type="body"/>
          </p:nvPr>
        </p:nvSpPr>
        <p:spPr>
          <a:xfrm>
            <a:off x="108367" y="1523328"/>
            <a:ext cx="4031585" cy="2722608"/>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Clr>
                <a:schemeClr val="dk1"/>
              </a:buClr>
              <a:buSzPts val="1400"/>
              <a:buChar char="•"/>
            </a:pPr>
            <a:r>
              <a:rPr b="1" lang="en" sz="1400"/>
              <a:t>The health care facility that collects the information and creates the health record </a:t>
            </a:r>
            <a:r>
              <a:rPr b="1" lang="en" sz="1400" u="sng"/>
              <a:t>owns the patient’s physical chart</a:t>
            </a:r>
            <a:r>
              <a:rPr lang="en" sz="1400"/>
              <a:t>.</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b="1" lang="en" sz="1400"/>
              <a:t>The health information itself, however, belongs to the patient</a:t>
            </a:r>
            <a:r>
              <a:rPr lang="en" sz="1400"/>
              <a:t>.</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Patients retain the right to request a copy of their information.</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When a third party requests a patient’s health information, the patient must provide written consent for its release, or a court of law may order the release of such information.</a:t>
            </a:r>
            <a:endParaRPr/>
          </a:p>
          <a:p>
            <a:pPr indent="0" lvl="0" marL="0" rtl="0" algn="l">
              <a:spcBef>
                <a:spcPts val="280"/>
              </a:spcBef>
              <a:spcAft>
                <a:spcPts val="0"/>
              </a:spcAft>
              <a:buClr>
                <a:schemeClr val="dk1"/>
              </a:buClr>
              <a:buSzPts val="1400"/>
              <a:buNone/>
            </a:pPr>
            <a:r>
              <a:t/>
            </a:r>
            <a:endParaRPr sz="1400"/>
          </a:p>
        </p:txBody>
      </p:sp>
      <p:sp>
        <p:nvSpPr>
          <p:cNvPr id="536" name="Google Shape;536;p64"/>
          <p:cNvSpPr/>
          <p:nvPr/>
        </p:nvSpPr>
        <p:spPr>
          <a:xfrm rot="5400000">
            <a:off x="-169382" y="4540021"/>
            <a:ext cx="555498" cy="115593"/>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37" name="Google Shape;537;p64"/>
          <p:cNvSpPr/>
          <p:nvPr/>
        </p:nvSpPr>
        <p:spPr>
          <a:xfrm rot="5400000">
            <a:off x="4428692" y="161402"/>
            <a:ext cx="555498" cy="887511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38" name="Google Shape;538;p64"/>
          <p:cNvSpPr/>
          <p:nvPr/>
        </p:nvSpPr>
        <p:spPr>
          <a:xfrm>
            <a:off x="4272596" y="266219"/>
            <a:ext cx="4638730" cy="4436409"/>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Health and Wellness - Through ownership of your health history" id="539" name="Google Shape;539;p64"/>
          <p:cNvPicPr preferRelativeResize="0"/>
          <p:nvPr/>
        </p:nvPicPr>
        <p:blipFill rotWithShape="1">
          <a:blip r:embed="rId3">
            <a:alphaModFix/>
          </a:blip>
          <a:srcRect b="0" l="0" r="0" t="0"/>
          <a:stretch/>
        </p:blipFill>
        <p:spPr>
          <a:xfrm>
            <a:off x="4490803" y="1840721"/>
            <a:ext cx="4221014" cy="128740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5"/>
          <p:cNvSpPr/>
          <p:nvPr/>
        </p:nvSpPr>
        <p:spPr>
          <a:xfrm>
            <a:off x="2" y="2"/>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45" name="Google Shape;545;p65"/>
          <p:cNvSpPr txBox="1"/>
          <p:nvPr>
            <p:ph type="title"/>
          </p:nvPr>
        </p:nvSpPr>
        <p:spPr>
          <a:xfrm>
            <a:off x="595246" y="290198"/>
            <a:ext cx="7549592" cy="9738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b="1" lang="en" sz="2400"/>
              <a:t>Federal Legislation and Privacy Laws </a:t>
            </a:r>
            <a:endParaRPr b="1" sz="2400"/>
          </a:p>
        </p:txBody>
      </p:sp>
      <p:sp>
        <p:nvSpPr>
          <p:cNvPr id="546" name="Google Shape;546;p65"/>
          <p:cNvSpPr/>
          <p:nvPr/>
        </p:nvSpPr>
        <p:spPr>
          <a:xfrm rot="10800000">
            <a:off x="-1" y="1499136"/>
            <a:ext cx="8590946" cy="58627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47" name="Google Shape;547;p65"/>
          <p:cNvSpPr/>
          <p:nvPr/>
        </p:nvSpPr>
        <p:spPr>
          <a:xfrm>
            <a:off x="1" y="1652311"/>
            <a:ext cx="8537522" cy="320099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48" name="Google Shape;548;p65"/>
          <p:cNvSpPr txBox="1"/>
          <p:nvPr>
            <p:ph idx="1" type="body"/>
          </p:nvPr>
        </p:nvSpPr>
        <p:spPr>
          <a:xfrm>
            <a:off x="107504" y="1792272"/>
            <a:ext cx="4161258" cy="2993723"/>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Clr>
                <a:schemeClr val="dk1"/>
              </a:buClr>
              <a:buSzPts val="1400"/>
              <a:buChar char="•"/>
            </a:pPr>
            <a:r>
              <a:rPr b="1" lang="en" sz="1400"/>
              <a:t>Each of Canada’s provinces and territories implements its own privacy legislation</a:t>
            </a:r>
            <a:r>
              <a:rPr lang="en" sz="1400"/>
              <a:t>.</a:t>
            </a:r>
            <a:endParaRPr/>
          </a:p>
          <a:p>
            <a:pPr indent="-342900" lvl="0" marL="342900" rtl="0" algn="l">
              <a:spcBef>
                <a:spcPts val="280"/>
              </a:spcBef>
              <a:spcAft>
                <a:spcPts val="0"/>
              </a:spcAft>
              <a:buClr>
                <a:schemeClr val="dk1"/>
              </a:buClr>
              <a:buSzPts val="1400"/>
              <a:buChar char="•"/>
            </a:pPr>
            <a:r>
              <a:rPr lang="en" sz="1400" u="sng"/>
              <a:t>Two related federal acts </a:t>
            </a:r>
            <a:r>
              <a:rPr lang="en" sz="1400"/>
              <a:t>contribute to this protection:</a:t>
            </a:r>
            <a:endParaRPr/>
          </a:p>
          <a:p>
            <a:pPr indent="-285750" lvl="1" marL="742950" rtl="0" algn="l">
              <a:spcBef>
                <a:spcPts val="280"/>
              </a:spcBef>
              <a:spcAft>
                <a:spcPts val="0"/>
              </a:spcAft>
              <a:buClr>
                <a:schemeClr val="dk1"/>
              </a:buClr>
              <a:buSzPts val="1400"/>
              <a:buChar char="–"/>
            </a:pPr>
            <a:r>
              <a:rPr b="1" lang="en" sz="1400"/>
              <a:t>The </a:t>
            </a:r>
            <a:r>
              <a:rPr b="1" i="1" lang="en" sz="1400"/>
              <a:t>Privacy Act</a:t>
            </a:r>
            <a:r>
              <a:rPr b="1" lang="en" sz="1400"/>
              <a:t> </a:t>
            </a:r>
            <a:r>
              <a:rPr lang="en" sz="1400"/>
              <a:t>limits the private information federal government departments and agencies collect from individuals</a:t>
            </a:r>
            <a:endParaRPr/>
          </a:p>
          <a:p>
            <a:pPr indent="-285750" lvl="1" marL="742950" rtl="0" algn="l">
              <a:spcBef>
                <a:spcPts val="280"/>
              </a:spcBef>
              <a:spcAft>
                <a:spcPts val="0"/>
              </a:spcAft>
              <a:buClr>
                <a:schemeClr val="dk1"/>
              </a:buClr>
              <a:buSzPts val="1400"/>
              <a:buChar char="–"/>
            </a:pPr>
            <a:r>
              <a:rPr lang="en" sz="1400"/>
              <a:t>The</a:t>
            </a:r>
            <a:r>
              <a:rPr i="1" lang="en" sz="1400"/>
              <a:t> </a:t>
            </a:r>
            <a:r>
              <a:rPr b="1" i="1" lang="en" sz="1400"/>
              <a:t>Personal Information Protection and Electronic Documents Act</a:t>
            </a:r>
            <a:r>
              <a:rPr b="1" lang="en" sz="1400"/>
              <a:t> (</a:t>
            </a:r>
            <a:r>
              <a:rPr b="1" i="1" lang="en" sz="1400"/>
              <a:t>PIPEDA</a:t>
            </a:r>
            <a:r>
              <a:rPr b="1" lang="en" sz="1400"/>
              <a:t>) </a:t>
            </a:r>
            <a:r>
              <a:rPr lang="en" sz="1400"/>
              <a:t>protects personal information preserved in the private sector</a:t>
            </a:r>
            <a:endParaRPr/>
          </a:p>
          <a:p>
            <a:pPr indent="-342900" lvl="0" marL="342900" rtl="0" algn="l">
              <a:spcBef>
                <a:spcPts val="280"/>
              </a:spcBef>
              <a:spcAft>
                <a:spcPts val="0"/>
              </a:spcAft>
              <a:buClr>
                <a:schemeClr val="dk1"/>
              </a:buClr>
              <a:buSzPts val="1400"/>
              <a:buChar char="•"/>
            </a:pPr>
            <a:r>
              <a:rPr lang="en" sz="1400"/>
              <a:t>In most jurisdictions, personal information collected by health care facilities remains under the protection of province- or territory-generated, public-sector legislation.</a:t>
            </a:r>
            <a:endParaRPr/>
          </a:p>
          <a:p>
            <a:pPr indent="-254000" lvl="0" marL="342900" rtl="0" algn="l">
              <a:spcBef>
                <a:spcPts val="280"/>
              </a:spcBef>
              <a:spcAft>
                <a:spcPts val="0"/>
              </a:spcAft>
              <a:buClr>
                <a:schemeClr val="dk1"/>
              </a:buClr>
              <a:buSzPts val="1400"/>
              <a:buNone/>
            </a:pPr>
            <a:r>
              <a:t/>
            </a:r>
            <a:endParaRPr sz="1400"/>
          </a:p>
        </p:txBody>
      </p:sp>
      <p:pic>
        <p:nvPicPr>
          <p:cNvPr descr="The Ultimate Guide to Canada PIPEDA Compliance in 2020" id="549" name="Google Shape;549;p65"/>
          <p:cNvPicPr preferRelativeResize="0"/>
          <p:nvPr/>
        </p:nvPicPr>
        <p:blipFill rotWithShape="1">
          <a:blip r:embed="rId3">
            <a:alphaModFix/>
          </a:blip>
          <a:srcRect b="0" l="0" r="0" t="0"/>
          <a:stretch/>
        </p:blipFill>
        <p:spPr>
          <a:xfrm>
            <a:off x="4433649" y="2290356"/>
            <a:ext cx="3862708" cy="1931354"/>
          </a:xfrm>
          <a:prstGeom prst="rect">
            <a:avLst/>
          </a:prstGeom>
          <a:noFill/>
          <a:ln>
            <a:noFill/>
          </a:ln>
        </p:spPr>
      </p:pic>
      <p:sp>
        <p:nvSpPr>
          <p:cNvPr id="550" name="Google Shape;550;p65"/>
          <p:cNvSpPr/>
          <p:nvPr/>
        </p:nvSpPr>
        <p:spPr>
          <a:xfrm rot="5400000">
            <a:off x="8421031" y="1734772"/>
            <a:ext cx="586275" cy="11428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6"/>
          <p:cNvSpPr/>
          <p:nvPr/>
        </p:nvSpPr>
        <p:spPr>
          <a:xfrm>
            <a:off x="2" y="2"/>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56" name="Google Shape;556;p66"/>
          <p:cNvSpPr txBox="1"/>
          <p:nvPr>
            <p:ph type="title"/>
          </p:nvPr>
        </p:nvSpPr>
        <p:spPr>
          <a:xfrm>
            <a:off x="595246" y="290198"/>
            <a:ext cx="7549592" cy="973836"/>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b="1" lang="en" sz="2400"/>
              <a:t>Confidentiality</a:t>
            </a:r>
            <a:endParaRPr b="1" sz="2400"/>
          </a:p>
        </p:txBody>
      </p:sp>
      <p:sp>
        <p:nvSpPr>
          <p:cNvPr id="557" name="Google Shape;557;p66"/>
          <p:cNvSpPr/>
          <p:nvPr/>
        </p:nvSpPr>
        <p:spPr>
          <a:xfrm rot="10800000">
            <a:off x="-1" y="1499136"/>
            <a:ext cx="8590946" cy="58627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58" name="Google Shape;558;p66"/>
          <p:cNvSpPr/>
          <p:nvPr/>
        </p:nvSpPr>
        <p:spPr>
          <a:xfrm>
            <a:off x="1" y="1652311"/>
            <a:ext cx="8537522" cy="320099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59" name="Google Shape;559;p66"/>
          <p:cNvSpPr txBox="1"/>
          <p:nvPr>
            <p:ph idx="1" type="body"/>
          </p:nvPr>
        </p:nvSpPr>
        <p:spPr>
          <a:xfrm>
            <a:off x="179512" y="1707654"/>
            <a:ext cx="4089250" cy="3145651"/>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Clr>
                <a:schemeClr val="dk1"/>
              </a:buClr>
              <a:buSzPts val="1400"/>
              <a:buChar char="•"/>
            </a:pPr>
            <a:r>
              <a:rPr lang="en" sz="1400"/>
              <a:t>Health care professionals </a:t>
            </a:r>
            <a:r>
              <a:rPr lang="en" sz="1400" u="sng"/>
              <a:t>must legally and ethically keep all health information confidential</a:t>
            </a:r>
            <a:r>
              <a:rPr lang="en" sz="1400"/>
              <a:t>.</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b="1" lang="en" sz="1400"/>
              <a:t>Any health care professional involved directly in a patient’s case (i.e., the patient’s circle of care), legally has access to that patient’s information</a:t>
            </a:r>
            <a:r>
              <a:rPr lang="en" sz="1400"/>
              <a:t>.</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In the hospital setting, the circle of care may include</a:t>
            </a:r>
            <a:endParaRPr/>
          </a:p>
          <a:p>
            <a:pPr indent="-285750" lvl="1" marL="742950" rtl="0" algn="l">
              <a:spcBef>
                <a:spcPts val="280"/>
              </a:spcBef>
              <a:spcAft>
                <a:spcPts val="0"/>
              </a:spcAft>
              <a:buClr>
                <a:schemeClr val="dk1"/>
              </a:buClr>
              <a:buSzPts val="1400"/>
              <a:buChar char="–"/>
            </a:pPr>
            <a:r>
              <a:rPr lang="en" sz="1400"/>
              <a:t>Doctors</a:t>
            </a:r>
            <a:endParaRPr/>
          </a:p>
          <a:p>
            <a:pPr indent="-285750" lvl="1" marL="742950" rtl="0" algn="l">
              <a:spcBef>
                <a:spcPts val="280"/>
              </a:spcBef>
              <a:spcAft>
                <a:spcPts val="0"/>
              </a:spcAft>
              <a:buClr>
                <a:schemeClr val="dk1"/>
              </a:buClr>
              <a:buSzPts val="1400"/>
              <a:buChar char="–"/>
            </a:pPr>
            <a:r>
              <a:rPr lang="en" sz="1400"/>
              <a:t>Nurses</a:t>
            </a:r>
            <a:endParaRPr/>
          </a:p>
          <a:p>
            <a:pPr indent="-285750" lvl="1" marL="742950" rtl="0" algn="l">
              <a:spcBef>
                <a:spcPts val="280"/>
              </a:spcBef>
              <a:spcAft>
                <a:spcPts val="0"/>
              </a:spcAft>
              <a:buClr>
                <a:schemeClr val="dk1"/>
              </a:buClr>
              <a:buSzPts val="1400"/>
              <a:buChar char="–"/>
            </a:pPr>
            <a:r>
              <a:rPr lang="en" sz="1400"/>
              <a:t>Social workers</a:t>
            </a:r>
            <a:endParaRPr/>
          </a:p>
          <a:p>
            <a:pPr indent="-285750" lvl="1" marL="742950" rtl="0" algn="l">
              <a:spcBef>
                <a:spcPts val="280"/>
              </a:spcBef>
              <a:spcAft>
                <a:spcPts val="0"/>
              </a:spcAft>
              <a:buClr>
                <a:schemeClr val="dk1"/>
              </a:buClr>
              <a:buSzPts val="1400"/>
              <a:buChar char="–"/>
            </a:pPr>
            <a:r>
              <a:rPr lang="en" sz="1400"/>
              <a:t>Physiotherapists</a:t>
            </a:r>
            <a:endParaRPr/>
          </a:p>
          <a:p>
            <a:pPr indent="-285750" lvl="1" marL="742950" rtl="0" algn="l">
              <a:spcBef>
                <a:spcPts val="280"/>
              </a:spcBef>
              <a:spcAft>
                <a:spcPts val="0"/>
              </a:spcAft>
              <a:buClr>
                <a:schemeClr val="dk1"/>
              </a:buClr>
              <a:buSzPts val="1400"/>
              <a:buChar char="–"/>
            </a:pPr>
            <a:r>
              <a:rPr lang="en" sz="1400"/>
              <a:t>Other members of the health care team </a:t>
            </a:r>
            <a:endParaRPr/>
          </a:p>
          <a:p>
            <a:pPr indent="-285750" lvl="1" marL="742950" rtl="0" algn="l">
              <a:spcBef>
                <a:spcPts val="280"/>
              </a:spcBef>
              <a:spcAft>
                <a:spcPts val="0"/>
              </a:spcAft>
              <a:buClr>
                <a:schemeClr val="dk1"/>
              </a:buClr>
              <a:buSzPts val="1400"/>
              <a:buChar char="–"/>
            </a:pPr>
            <a:r>
              <a:rPr lang="en" sz="1400"/>
              <a:t>Administrative personnel</a:t>
            </a:r>
            <a:endParaRPr sz="1400"/>
          </a:p>
        </p:txBody>
      </p:sp>
      <p:pic>
        <p:nvPicPr>
          <p:cNvPr descr="Confidentiality of Personal Health Information – Preliminary Consultation  (CLOSED) | CPSO" id="560" name="Google Shape;560;p66"/>
          <p:cNvPicPr preferRelativeResize="0"/>
          <p:nvPr/>
        </p:nvPicPr>
        <p:blipFill rotWithShape="1">
          <a:blip r:embed="rId3">
            <a:alphaModFix/>
          </a:blip>
          <a:srcRect b="1" l="21584" r="17290" t="0"/>
          <a:stretch/>
        </p:blipFill>
        <p:spPr>
          <a:xfrm>
            <a:off x="4433649" y="1863191"/>
            <a:ext cx="3862708" cy="2785683"/>
          </a:xfrm>
          <a:prstGeom prst="rect">
            <a:avLst/>
          </a:prstGeom>
          <a:noFill/>
          <a:ln>
            <a:noFill/>
          </a:ln>
        </p:spPr>
      </p:pic>
      <p:sp>
        <p:nvSpPr>
          <p:cNvPr id="561" name="Google Shape;561;p66"/>
          <p:cNvSpPr/>
          <p:nvPr/>
        </p:nvSpPr>
        <p:spPr>
          <a:xfrm rot="5400000">
            <a:off x="8421031" y="1734772"/>
            <a:ext cx="586275" cy="114287"/>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7"/>
          <p:cNvSpPr/>
          <p:nvPr/>
        </p:nvSpPr>
        <p:spPr>
          <a:xfrm>
            <a:off x="2" y="2"/>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67" name="Google Shape;567;p67"/>
          <p:cNvSpPr txBox="1"/>
          <p:nvPr>
            <p:ph type="title"/>
          </p:nvPr>
        </p:nvSpPr>
        <p:spPr>
          <a:xfrm>
            <a:off x="323528" y="465516"/>
            <a:ext cx="3888432" cy="102267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400"/>
              <a:buFont typeface="Calibri"/>
              <a:buNone/>
            </a:pPr>
            <a:r>
              <a:rPr b="1" lang="en" sz="2400"/>
              <a:t>Electronic Health Information Requirements</a:t>
            </a:r>
            <a:endParaRPr b="1" sz="2400"/>
          </a:p>
        </p:txBody>
      </p:sp>
      <p:grpSp>
        <p:nvGrpSpPr>
          <p:cNvPr id="568" name="Google Shape;568;p67"/>
          <p:cNvGrpSpPr/>
          <p:nvPr/>
        </p:nvGrpSpPr>
        <p:grpSpPr>
          <a:xfrm>
            <a:off x="1" y="812613"/>
            <a:ext cx="266397" cy="505095"/>
            <a:chOff x="0" y="823811"/>
            <a:chExt cx="355196" cy="673460"/>
          </a:xfrm>
        </p:grpSpPr>
        <p:sp>
          <p:nvSpPr>
            <p:cNvPr id="569" name="Google Shape;569;p67"/>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70" name="Google Shape;570;p67"/>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571" name="Google Shape;571;p67"/>
          <p:cNvSpPr/>
          <p:nvPr/>
        </p:nvSpPr>
        <p:spPr>
          <a:xfrm flipH="1">
            <a:off x="498814" y="1567927"/>
            <a:ext cx="3223260" cy="2057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72" name="Google Shape;572;p67"/>
          <p:cNvSpPr txBox="1"/>
          <p:nvPr>
            <p:ph idx="1" type="body"/>
          </p:nvPr>
        </p:nvSpPr>
        <p:spPr>
          <a:xfrm>
            <a:off x="443041" y="1747881"/>
            <a:ext cx="3419569" cy="3146127"/>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Both electronic and hard copy records are subject to the principles of confidentiality and the protection of health information.</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The electronic environment poses unique challenges to maintaining confidentiality and privacy standards.</a:t>
            </a:r>
            <a:endParaRPr/>
          </a:p>
          <a:p>
            <a:pPr indent="-241300" lvl="0" marL="342900" rtl="0" algn="l">
              <a:spcBef>
                <a:spcPts val="320"/>
              </a:spcBef>
              <a:spcAft>
                <a:spcPts val="0"/>
              </a:spcAft>
              <a:buClr>
                <a:schemeClr val="dk1"/>
              </a:buClr>
              <a:buSzPts val="1600"/>
              <a:buNone/>
            </a:pPr>
            <a:r>
              <a:t/>
            </a:r>
            <a:endParaRPr sz="1600"/>
          </a:p>
        </p:txBody>
      </p:sp>
      <p:sp>
        <p:nvSpPr>
          <p:cNvPr id="573" name="Google Shape;573;p67"/>
          <p:cNvSpPr/>
          <p:nvPr/>
        </p:nvSpPr>
        <p:spPr>
          <a:xfrm flipH="1">
            <a:off x="8023252" y="0"/>
            <a:ext cx="1120748" cy="5143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74" name="Google Shape;574;p67"/>
          <p:cNvSpPr/>
          <p:nvPr/>
        </p:nvSpPr>
        <p:spPr>
          <a:xfrm>
            <a:off x="4264358" y="385392"/>
            <a:ext cx="4507025" cy="437593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Everything You Need to Know About Electronic Health Records : Diabetes  Forecast®" id="575" name="Google Shape;575;p67"/>
          <p:cNvPicPr preferRelativeResize="0"/>
          <p:nvPr/>
        </p:nvPicPr>
        <p:blipFill rotWithShape="1">
          <a:blip r:embed="rId3">
            <a:alphaModFix/>
          </a:blip>
          <a:srcRect b="3061" l="0" r="0" t="0"/>
          <a:stretch/>
        </p:blipFill>
        <p:spPr>
          <a:xfrm>
            <a:off x="4483342" y="599514"/>
            <a:ext cx="4069058" cy="394447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8"/>
          <p:cNvSpPr/>
          <p:nvPr/>
        </p:nvSpPr>
        <p:spPr>
          <a:xfrm>
            <a:off x="2" y="2"/>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1" name="Google Shape;581;p68"/>
          <p:cNvSpPr txBox="1"/>
          <p:nvPr>
            <p:ph type="title"/>
          </p:nvPr>
        </p:nvSpPr>
        <p:spPr>
          <a:xfrm>
            <a:off x="323528" y="642135"/>
            <a:ext cx="3744416" cy="846051"/>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400"/>
              <a:buFont typeface="Calibri"/>
              <a:buNone/>
            </a:pPr>
            <a:r>
              <a:rPr b="1" lang="en" sz="2400"/>
              <a:t>Regulated Health Care Professionals</a:t>
            </a:r>
            <a:endParaRPr b="1" sz="2400"/>
          </a:p>
        </p:txBody>
      </p:sp>
      <p:grpSp>
        <p:nvGrpSpPr>
          <p:cNvPr id="582" name="Google Shape;582;p68"/>
          <p:cNvGrpSpPr/>
          <p:nvPr/>
        </p:nvGrpSpPr>
        <p:grpSpPr>
          <a:xfrm>
            <a:off x="1" y="812613"/>
            <a:ext cx="266397" cy="505095"/>
            <a:chOff x="0" y="823811"/>
            <a:chExt cx="355196" cy="673460"/>
          </a:xfrm>
        </p:grpSpPr>
        <p:sp>
          <p:nvSpPr>
            <p:cNvPr id="583" name="Google Shape;583;p68"/>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4" name="Google Shape;584;p68"/>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585" name="Google Shape;585;p68"/>
          <p:cNvSpPr/>
          <p:nvPr/>
        </p:nvSpPr>
        <p:spPr>
          <a:xfrm flipH="1">
            <a:off x="498814" y="1567927"/>
            <a:ext cx="3223260" cy="2057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6" name="Google Shape;586;p68"/>
          <p:cNvSpPr txBox="1"/>
          <p:nvPr>
            <p:ph idx="1" type="body"/>
          </p:nvPr>
        </p:nvSpPr>
        <p:spPr>
          <a:xfrm>
            <a:off x="443041" y="1747881"/>
            <a:ext cx="3419569" cy="3200133"/>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 sz="1600"/>
              <a:t>All regulated professions have a system in place for dealing with complaints against their members and for dealing with members charged with an offence.</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Patients who have complaints against health care professionals may launch a legal complaint as well as a complaint to the related regulatory organization.</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Every profession has a code of ethics that provides moral and ethical guidelines.</a:t>
            </a:r>
            <a:endParaRPr/>
          </a:p>
          <a:p>
            <a:pPr indent="0" lvl="0" marL="0" rtl="0" algn="l">
              <a:spcBef>
                <a:spcPts val="320"/>
              </a:spcBef>
              <a:spcAft>
                <a:spcPts val="0"/>
              </a:spcAft>
              <a:buClr>
                <a:schemeClr val="dk1"/>
              </a:buClr>
              <a:buSzPts val="1600"/>
              <a:buNone/>
            </a:pPr>
            <a:r>
              <a:t/>
            </a:r>
            <a:endParaRPr sz="1600"/>
          </a:p>
        </p:txBody>
      </p:sp>
      <p:sp>
        <p:nvSpPr>
          <p:cNvPr id="587" name="Google Shape;587;p68"/>
          <p:cNvSpPr/>
          <p:nvPr/>
        </p:nvSpPr>
        <p:spPr>
          <a:xfrm flipH="1">
            <a:off x="8023252" y="0"/>
            <a:ext cx="1120748" cy="5143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8" name="Google Shape;588;p68"/>
          <p:cNvSpPr/>
          <p:nvPr/>
        </p:nvSpPr>
        <p:spPr>
          <a:xfrm>
            <a:off x="4264358" y="385392"/>
            <a:ext cx="4507025" cy="437593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Proposed IEEE Code of Ethics Revisions - IEEE Spectrum" id="589" name="Google Shape;589;p68"/>
          <p:cNvPicPr preferRelativeResize="0"/>
          <p:nvPr/>
        </p:nvPicPr>
        <p:blipFill rotWithShape="1">
          <a:blip r:embed="rId3">
            <a:alphaModFix/>
          </a:blip>
          <a:srcRect b="0" l="13670" r="8959" t="0"/>
          <a:stretch/>
        </p:blipFill>
        <p:spPr>
          <a:xfrm>
            <a:off x="4483342" y="599514"/>
            <a:ext cx="4069058" cy="394447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9"/>
          <p:cNvSpPr txBox="1"/>
          <p:nvPr>
            <p:ph type="ctrTitle"/>
          </p:nvPr>
        </p:nvSpPr>
        <p:spPr>
          <a:xfrm>
            <a:off x="685800" y="195487"/>
            <a:ext cx="7772400" cy="648071"/>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400"/>
              <a:buFont typeface="Times New Roman"/>
              <a:buNone/>
            </a:pPr>
            <a:r>
              <a:rPr b="1" lang="en" sz="2400">
                <a:latin typeface="Times New Roman"/>
                <a:ea typeface="Times New Roman"/>
                <a:cs typeface="Times New Roman"/>
                <a:sym typeface="Times New Roman"/>
              </a:rPr>
              <a:t>Health and The Arts</a:t>
            </a:r>
            <a:endParaRPr b="1" sz="2400">
              <a:latin typeface="Times New Roman"/>
              <a:ea typeface="Times New Roman"/>
              <a:cs typeface="Times New Roman"/>
              <a:sym typeface="Times New Roman"/>
            </a:endParaRPr>
          </a:p>
        </p:txBody>
      </p:sp>
      <p:sp>
        <p:nvSpPr>
          <p:cNvPr id="595" name="Google Shape;595;p69"/>
          <p:cNvSpPr txBox="1"/>
          <p:nvPr>
            <p:ph idx="1" type="subTitle"/>
          </p:nvPr>
        </p:nvSpPr>
        <p:spPr>
          <a:xfrm>
            <a:off x="1371600" y="1653648"/>
            <a:ext cx="6400800" cy="307834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1600"/>
              <a:buNone/>
            </a:pPr>
            <a:r>
              <a:t/>
            </a:r>
            <a:endParaRPr sz="1600">
              <a:latin typeface="Times New Roman"/>
              <a:ea typeface="Times New Roman"/>
              <a:cs typeface="Times New Roman"/>
              <a:sym typeface="Times New Roman"/>
            </a:endParaRPr>
          </a:p>
          <a:p>
            <a:pPr indent="0" lvl="0" marL="0" rtl="0" algn="ctr">
              <a:spcBef>
                <a:spcPts val="320"/>
              </a:spcBef>
              <a:spcAft>
                <a:spcPts val="0"/>
              </a:spcAft>
              <a:buClr>
                <a:srgbClr val="888888"/>
              </a:buClr>
              <a:buSzPts val="1600"/>
              <a:buNone/>
            </a:pPr>
            <a:r>
              <a:t/>
            </a:r>
            <a:endParaRPr sz="1600">
              <a:latin typeface="Times New Roman"/>
              <a:ea typeface="Times New Roman"/>
              <a:cs typeface="Times New Roman"/>
              <a:sym typeface="Times New Roman"/>
            </a:endParaRPr>
          </a:p>
          <a:p>
            <a:pPr indent="0" lvl="0" marL="0" rtl="0" algn="ctr">
              <a:spcBef>
                <a:spcPts val="320"/>
              </a:spcBef>
              <a:spcAft>
                <a:spcPts val="0"/>
              </a:spcAft>
              <a:buClr>
                <a:srgbClr val="888888"/>
              </a:buClr>
              <a:buSzPts val="1600"/>
              <a:buNone/>
            </a:pPr>
            <a:r>
              <a:t/>
            </a:r>
            <a:endParaRPr sz="1600">
              <a:latin typeface="Times New Roman"/>
              <a:ea typeface="Times New Roman"/>
              <a:cs typeface="Times New Roman"/>
              <a:sym typeface="Times New Roman"/>
            </a:endParaRPr>
          </a:p>
          <a:p>
            <a:pPr indent="0" lvl="0" marL="0" rtl="0" algn="ctr">
              <a:spcBef>
                <a:spcPts val="320"/>
              </a:spcBef>
              <a:spcAft>
                <a:spcPts val="0"/>
              </a:spcAft>
              <a:buClr>
                <a:srgbClr val="888888"/>
              </a:buClr>
              <a:buSzPts val="1600"/>
              <a:buNone/>
            </a:pPr>
            <a:r>
              <a:t/>
            </a:r>
            <a:endParaRPr sz="1600">
              <a:latin typeface="Times New Roman"/>
              <a:ea typeface="Times New Roman"/>
              <a:cs typeface="Times New Roman"/>
              <a:sym typeface="Times New Roman"/>
            </a:endParaRPr>
          </a:p>
          <a:p>
            <a:pPr indent="0" lvl="0" marL="0" rtl="0" algn="ctr">
              <a:spcBef>
                <a:spcPts val="320"/>
              </a:spcBef>
              <a:spcAft>
                <a:spcPts val="0"/>
              </a:spcAft>
              <a:buClr>
                <a:srgbClr val="888888"/>
              </a:buClr>
              <a:buSzPts val="1600"/>
              <a:buNone/>
            </a:pPr>
            <a:r>
              <a:t/>
            </a:r>
            <a:endParaRPr sz="1600">
              <a:latin typeface="Times New Roman"/>
              <a:ea typeface="Times New Roman"/>
              <a:cs typeface="Times New Roman"/>
              <a:sym typeface="Times New Roman"/>
            </a:endParaRPr>
          </a:p>
          <a:p>
            <a:pPr indent="0" lvl="0" marL="0" rtl="0" algn="ctr">
              <a:spcBef>
                <a:spcPts val="320"/>
              </a:spcBef>
              <a:spcAft>
                <a:spcPts val="0"/>
              </a:spcAft>
              <a:buClr>
                <a:srgbClr val="888888"/>
              </a:buClr>
              <a:buSzPts val="1600"/>
              <a:buNone/>
            </a:pPr>
            <a:r>
              <a:t/>
            </a:r>
            <a:endParaRPr sz="1600">
              <a:latin typeface="Times New Roman"/>
              <a:ea typeface="Times New Roman"/>
              <a:cs typeface="Times New Roman"/>
              <a:sym typeface="Times New Roman"/>
            </a:endParaRPr>
          </a:p>
        </p:txBody>
      </p:sp>
      <p:pic>
        <p:nvPicPr>
          <p:cNvPr descr="C:\Users\Ron &amp; Trudy\Pictures\2015-08-10 Germany and Greenwich - July 2015\DSC_2357.JPG" id="596" name="Google Shape;596;p69"/>
          <p:cNvPicPr preferRelativeResize="0"/>
          <p:nvPr/>
        </p:nvPicPr>
        <p:blipFill rotWithShape="1">
          <a:blip r:embed="rId3">
            <a:alphaModFix/>
          </a:blip>
          <a:srcRect b="0" l="0" r="0" t="0"/>
          <a:stretch/>
        </p:blipFill>
        <p:spPr>
          <a:xfrm>
            <a:off x="899592" y="1005576"/>
            <a:ext cx="5550305" cy="370332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0"/>
          <p:cNvSpPr txBox="1"/>
          <p:nvPr>
            <p:ph type="title"/>
          </p:nvPr>
        </p:nvSpPr>
        <p:spPr>
          <a:xfrm>
            <a:off x="457200" y="205979"/>
            <a:ext cx="8229600" cy="42155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Arts and health</a:t>
            </a:r>
            <a:endParaRPr sz="2400"/>
          </a:p>
        </p:txBody>
      </p:sp>
      <p:sp>
        <p:nvSpPr>
          <p:cNvPr id="602" name="Google Shape;602;p70"/>
          <p:cNvSpPr txBox="1"/>
          <p:nvPr>
            <p:ph idx="1" type="body"/>
          </p:nvPr>
        </p:nvSpPr>
        <p:spPr>
          <a:xfrm>
            <a:off x="457200" y="735546"/>
            <a:ext cx="8229600" cy="415846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rPr i="1" lang="en" sz="1800"/>
              <a:t>Oxford textbook of creative arts, health and well-being: International perspectives on  practice, policy, and research</a:t>
            </a:r>
            <a:r>
              <a:rPr lang="en" sz="1800"/>
              <a:t>. Clift &amp; Camic (2016). Oxford University Press.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The idea that creative arts have a </a:t>
            </a:r>
            <a:r>
              <a:rPr b="1" lang="en" sz="1800"/>
              <a:t>direct role in the care of people living with illness</a:t>
            </a:r>
            <a:r>
              <a:rPr lang="en" sz="1800"/>
              <a:t>, and </a:t>
            </a:r>
            <a:r>
              <a:rPr b="1" lang="en" sz="1800"/>
              <a:t>promoting recovery</a:t>
            </a:r>
            <a:r>
              <a:rPr lang="en" sz="1800"/>
              <a:t>, has a </a:t>
            </a:r>
            <a:r>
              <a:rPr b="1" lang="en" sz="1800"/>
              <a:t>long history </a:t>
            </a:r>
            <a:r>
              <a:rPr lang="en" sz="1800"/>
              <a:t>- from classical times of Plato and Aristotle in ancient Greece to recent BBC Reith Lectures in the UK.</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However, it is </a:t>
            </a:r>
            <a:r>
              <a:rPr b="1" lang="en" sz="1800"/>
              <a:t>only since the beginning of the 20</a:t>
            </a:r>
            <a:r>
              <a:rPr b="1" baseline="30000" lang="en" sz="1800"/>
              <a:t>th</a:t>
            </a:r>
            <a:r>
              <a:rPr b="1" lang="en" sz="1800"/>
              <a:t> century that the arts have been seriously viewed as therapeutic in health care interventions</a:t>
            </a:r>
            <a:r>
              <a:rPr lang="en" sz="1800"/>
              <a:t>, especially on psychological levels. </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The development of arts in health practice for community well-being and health promotion is more recent, increasing in momentum over the last sixty years.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i="1" lang="en" sz="1800"/>
              <a:t>Arts &amp; Health: An International Journal for Research, Policy and Practice</a:t>
            </a:r>
            <a:r>
              <a:rPr lang="en" sz="1800"/>
              <a:t> (Editor, Ross Prior) first appeared in 2010.</a:t>
            </a:r>
            <a:endParaRPr i="1" sz="1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1"/>
          <p:cNvSpPr txBox="1"/>
          <p:nvPr>
            <p:ph type="title"/>
          </p:nvPr>
        </p:nvSpPr>
        <p:spPr>
          <a:xfrm>
            <a:off x="457200" y="205979"/>
            <a:ext cx="8229600" cy="42155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Arts and health</a:t>
            </a:r>
            <a:endParaRPr sz="2400"/>
          </a:p>
        </p:txBody>
      </p:sp>
      <p:sp>
        <p:nvSpPr>
          <p:cNvPr id="608" name="Google Shape;608;p71"/>
          <p:cNvSpPr txBox="1"/>
          <p:nvPr>
            <p:ph idx="1" type="body"/>
          </p:nvPr>
        </p:nvSpPr>
        <p:spPr>
          <a:xfrm>
            <a:off x="457200" y="735546"/>
            <a:ext cx="8229600" cy="415846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We are currently seeing </a:t>
            </a:r>
            <a:r>
              <a:rPr b="1" lang="en" sz="1800"/>
              <a:t>increased recognition in the training of medical and health care professionals</a:t>
            </a:r>
            <a:r>
              <a:rPr lang="en" sz="1800"/>
              <a:t>. </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For example, Dalhousie University medical students must complete a full arts program integrated as part of their education. </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Research has shown that arts education </a:t>
            </a:r>
            <a:r>
              <a:rPr b="1" lang="en" sz="1800"/>
              <a:t>improves empathy and communication for physicians</a:t>
            </a:r>
            <a:r>
              <a:rPr lang="en" sz="1800"/>
              <a:t>.</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Growth of regional arts-for-health organizations </a:t>
            </a:r>
            <a:r>
              <a:rPr lang="en" sz="1800"/>
              <a:t>has increased, particularly in English-speaking countries (Australia, Canada, New Zealand, the UK and US) and across Europe and Scandinavia along with Israel, Uganda and other countries.</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2"/>
          <p:cNvSpPr txBox="1"/>
          <p:nvPr>
            <p:ph type="title"/>
          </p:nvPr>
        </p:nvSpPr>
        <p:spPr>
          <a:xfrm>
            <a:off x="457200" y="205979"/>
            <a:ext cx="8229600" cy="42155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Arts &amp; health – principal networks</a:t>
            </a:r>
            <a:endParaRPr sz="2400"/>
          </a:p>
        </p:txBody>
      </p:sp>
      <p:sp>
        <p:nvSpPr>
          <p:cNvPr id="614" name="Google Shape;614;p72"/>
          <p:cNvSpPr txBox="1"/>
          <p:nvPr>
            <p:ph idx="1" type="body"/>
          </p:nvPr>
        </p:nvSpPr>
        <p:spPr>
          <a:xfrm>
            <a:off x="457200" y="735546"/>
            <a:ext cx="8229600" cy="432048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400"/>
              <a:buNone/>
            </a:pPr>
            <a:r>
              <a:rPr b="1" lang="en" sz="1400"/>
              <a:t>Arts and Health Australia</a:t>
            </a:r>
            <a:r>
              <a:rPr lang="en" sz="1400"/>
              <a:t> (</a:t>
            </a:r>
            <a:r>
              <a:rPr lang="en" sz="1400" u="sng">
                <a:solidFill>
                  <a:schemeClr val="hlink"/>
                </a:solidFill>
                <a:hlinkClick r:id="rId3"/>
              </a:rPr>
              <a:t>http://www.artsandhealth.org/about-us.html</a:t>
            </a:r>
            <a:r>
              <a:rPr lang="en" sz="1400"/>
              <a:t>)</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Was established to enhance and </a:t>
            </a:r>
            <a:r>
              <a:rPr b="1" lang="en" sz="1400"/>
              <a:t>improve health and wellbeing within the community through engagement in creative activities</a:t>
            </a:r>
            <a:r>
              <a:rPr lang="en" sz="1400"/>
              <a:t>. </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Provides </a:t>
            </a:r>
            <a:r>
              <a:rPr b="1" lang="en" sz="1400"/>
              <a:t>guidance on research and strategic development</a:t>
            </a:r>
            <a:r>
              <a:rPr lang="en" sz="1400"/>
              <a:t>, hosts conferences and provides training. </a:t>
            </a:r>
            <a:r>
              <a:rPr b="1" lang="en" sz="1400"/>
              <a:t>Covers primary and acute care, aged care, community health and health promotion</a:t>
            </a:r>
            <a:r>
              <a:rPr lang="en" sz="1400"/>
              <a:t>.</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Advocates arts and health practice in primary care and community health.</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Demonstrates the effectiveness of the arts in health promotion.</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Showcases the value of the humanities in medical education and the wellbeing of clinicians and healthcare professionals.</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Networks with people working in healthcare, arts, education, and the community.</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Connects with international counterparts on development in practice and research.</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b="1" lang="en" sz="1400"/>
              <a:t>Facilitates policy change </a:t>
            </a:r>
            <a:r>
              <a:rPr lang="en" sz="1400"/>
              <a:t>at all levels of government </a:t>
            </a:r>
            <a:r>
              <a:rPr b="1" lang="en" sz="1400"/>
              <a:t>to stimulate the growth of arts and health initiatives</a:t>
            </a:r>
            <a:r>
              <a:rPr lang="en" sz="1400"/>
              <a:t>.</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Supports scientific research and evaluation of arts and health programmes.</a:t>
            </a:r>
            <a:endParaRPr sz="1400"/>
          </a:p>
          <a:p>
            <a:pPr indent="-241300" lvl="0" marL="34290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t/>
            </a:r>
            <a:endParaRPr sz="16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3"/>
          <p:cNvSpPr txBox="1"/>
          <p:nvPr>
            <p:ph type="title"/>
          </p:nvPr>
        </p:nvSpPr>
        <p:spPr>
          <a:xfrm>
            <a:off x="457200" y="205979"/>
            <a:ext cx="8229600" cy="42155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Arts &amp; health – principal networks</a:t>
            </a:r>
            <a:endParaRPr sz="2400"/>
          </a:p>
        </p:txBody>
      </p:sp>
      <p:sp>
        <p:nvSpPr>
          <p:cNvPr id="620" name="Google Shape;620;p73"/>
          <p:cNvSpPr txBox="1"/>
          <p:nvPr>
            <p:ph idx="1" type="body"/>
          </p:nvPr>
        </p:nvSpPr>
        <p:spPr>
          <a:xfrm>
            <a:off x="457200" y="735546"/>
            <a:ext cx="8229600" cy="432048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400"/>
              <a:buNone/>
            </a:pPr>
            <a:r>
              <a:rPr b="1" lang="en" sz="1400"/>
              <a:t>Global Alliance for Arts and Health (United States)</a:t>
            </a:r>
            <a:r>
              <a:rPr lang="en" sz="1400"/>
              <a:t>  </a:t>
            </a:r>
            <a:endParaRPr b="1" sz="1400"/>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Formerly known as the Society for the Arts in healthcare, was a not-for-profit organization based in Washington, DC until 2014.  It was the largest and one of the most long-standing arts and health organizations internationally. Its focus was on practice development, supporting policy initiatives, and training, and sponsored the journal, </a:t>
            </a:r>
            <a:r>
              <a:rPr i="1" lang="en" sz="1400"/>
              <a:t>Arts &amp; Health</a:t>
            </a:r>
            <a:r>
              <a:rPr lang="en" sz="1400"/>
              <a:t>. </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Objectives of the Alliance:</a:t>
            </a:r>
            <a:endParaRPr/>
          </a:p>
          <a:p>
            <a:pPr indent="0" lvl="0" marL="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b="1" lang="en" sz="1400"/>
              <a:t>Demonstrate the roles the arts can play in enhancing the healing process</a:t>
            </a:r>
            <a:r>
              <a:rPr lang="en" sz="1400"/>
              <a:t>.</a:t>
            </a:r>
            <a:endParaRPr/>
          </a:p>
          <a:p>
            <a:pPr indent="0" lvl="1" marL="45720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b="1" lang="en" sz="1400"/>
              <a:t>Advocate for the integration of the arts </a:t>
            </a:r>
            <a:r>
              <a:rPr lang="en" sz="1400"/>
              <a:t>into the environment and </a:t>
            </a:r>
            <a:r>
              <a:rPr b="1" lang="en" sz="1400"/>
              <a:t>delivery of care within healthcare facilities</a:t>
            </a:r>
            <a:r>
              <a:rPr lang="en" sz="1400"/>
              <a:t>.</a:t>
            </a:r>
            <a:endParaRPr/>
          </a:p>
          <a:p>
            <a:pPr indent="0" lvl="1" marL="45720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lang="en" sz="1400"/>
              <a:t>Assist in </a:t>
            </a:r>
            <a:r>
              <a:rPr b="1" lang="en" sz="1400"/>
              <a:t>professional development and management of arts programming for healthcare populations</a:t>
            </a:r>
            <a:r>
              <a:rPr lang="en" sz="1400"/>
              <a:t>.</a:t>
            </a:r>
            <a:endParaRPr/>
          </a:p>
          <a:p>
            <a:pPr indent="0" lvl="1" marL="45720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lang="en" sz="1400"/>
              <a:t>Provide resources and education to healthcare and arts professionals.</a:t>
            </a:r>
            <a:endParaRPr/>
          </a:p>
          <a:p>
            <a:pPr indent="0" lvl="1" marL="45720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lang="en" sz="1400"/>
              <a:t>Encourage research on the beneficial effects of the arts in healthcare.</a:t>
            </a:r>
            <a:endParaRPr/>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457200" y="205978"/>
            <a:ext cx="8229600" cy="74559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400"/>
              <a:buFont typeface="Calibri"/>
              <a:buNone/>
            </a:pPr>
            <a:r>
              <a:rPr b="1" lang="en" sz="2400"/>
              <a:t>Canadian Charter of Rights and Freedoms </a:t>
            </a:r>
            <a:br>
              <a:rPr b="1" lang="en" sz="2400"/>
            </a:br>
            <a:r>
              <a:rPr lang="en" sz="2400"/>
              <a:t>(first adopted in 1982)</a:t>
            </a:r>
            <a:endParaRPr b="1" sz="2400"/>
          </a:p>
        </p:txBody>
      </p:sp>
      <p:sp>
        <p:nvSpPr>
          <p:cNvPr id="172" name="Google Shape;172;p29"/>
          <p:cNvSpPr txBox="1"/>
          <p:nvPr>
            <p:ph idx="1" type="body"/>
          </p:nvPr>
        </p:nvSpPr>
        <p:spPr>
          <a:xfrm>
            <a:off x="611560" y="1005576"/>
            <a:ext cx="4000500" cy="388843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Under the Constitution, everyone has the following fundamental freedoms: </a:t>
            </a:r>
            <a:endParaRPr sz="1800"/>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Freedom of conscience and religion </a:t>
            </a:r>
            <a:endParaRPr sz="1800"/>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Freedom of thought, belief, opinion, and expression, including freedom of the press and other media of communication </a:t>
            </a:r>
            <a:endParaRPr sz="1800"/>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Freedom of peaceful assembly</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Freedom of association</a:t>
            </a:r>
            <a:endParaRPr/>
          </a:p>
          <a:p>
            <a:pPr indent="-228600" lvl="0" marL="342900" rtl="0" algn="l">
              <a:spcBef>
                <a:spcPts val="360"/>
              </a:spcBef>
              <a:spcAft>
                <a:spcPts val="0"/>
              </a:spcAft>
              <a:buClr>
                <a:schemeClr val="dk1"/>
              </a:buClr>
              <a:buSzPts val="1800"/>
              <a:buNone/>
            </a:pPr>
            <a:r>
              <a:t/>
            </a:r>
            <a:endParaRPr sz="1800"/>
          </a:p>
        </p:txBody>
      </p:sp>
      <p:pic>
        <p:nvPicPr>
          <p:cNvPr descr="Canadian Charter of Rights and Freedoms | The Canadian Encyclopedia" id="173" name="Google Shape;173;p29"/>
          <p:cNvPicPr preferRelativeResize="0"/>
          <p:nvPr/>
        </p:nvPicPr>
        <p:blipFill rotWithShape="1">
          <a:blip r:embed="rId3">
            <a:alphaModFix/>
          </a:blip>
          <a:srcRect b="0" l="0" r="0" t="0"/>
          <a:stretch/>
        </p:blipFill>
        <p:spPr>
          <a:xfrm>
            <a:off x="5042478" y="1369219"/>
            <a:ext cx="3899584" cy="326350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4"/>
          <p:cNvSpPr txBox="1"/>
          <p:nvPr>
            <p:ph type="title"/>
          </p:nvPr>
        </p:nvSpPr>
        <p:spPr>
          <a:xfrm>
            <a:off x="457200" y="205979"/>
            <a:ext cx="8229600" cy="42155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Arts &amp; health – principal networks</a:t>
            </a:r>
            <a:endParaRPr sz="2400"/>
          </a:p>
        </p:txBody>
      </p:sp>
      <p:sp>
        <p:nvSpPr>
          <p:cNvPr id="626" name="Google Shape;626;p74"/>
          <p:cNvSpPr txBox="1"/>
          <p:nvPr>
            <p:ph idx="1" type="body"/>
          </p:nvPr>
        </p:nvSpPr>
        <p:spPr>
          <a:xfrm>
            <a:off x="457200" y="735546"/>
            <a:ext cx="8229600" cy="432048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400"/>
              <a:buNone/>
            </a:pPr>
            <a:r>
              <a:t/>
            </a:r>
            <a:endParaRPr b="1" sz="1400"/>
          </a:p>
          <a:p>
            <a:pPr indent="0" lvl="0" marL="0" rtl="0" algn="l">
              <a:spcBef>
                <a:spcPts val="280"/>
              </a:spcBef>
              <a:spcAft>
                <a:spcPts val="0"/>
              </a:spcAft>
              <a:buClr>
                <a:schemeClr val="dk1"/>
              </a:buClr>
              <a:buSzPts val="1400"/>
              <a:buNone/>
            </a:pPr>
            <a:r>
              <a:rPr b="1" lang="en" sz="1400"/>
              <a:t>National Alliance for Arts, Health and Wellbeing (England)</a:t>
            </a:r>
            <a:r>
              <a:rPr lang="en" sz="1400"/>
              <a:t> (</a:t>
            </a:r>
            <a:r>
              <a:rPr lang="en" sz="1400" u="sng">
                <a:solidFill>
                  <a:schemeClr val="hlink"/>
                </a:solidFill>
                <a:hlinkClick r:id="rId3"/>
              </a:rPr>
              <a:t>http://www.artshealthandwellbeing.org.uk</a:t>
            </a:r>
            <a:r>
              <a:rPr lang="en" sz="1400"/>
              <a:t>)  </a:t>
            </a:r>
            <a:endParaRPr b="1" sz="1400"/>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Was established in 2012 with the support of </a:t>
            </a:r>
            <a:r>
              <a:rPr b="1" lang="en" sz="1400"/>
              <a:t>Arts Council England</a:t>
            </a:r>
            <a:r>
              <a:rPr lang="en" sz="1400"/>
              <a:t>. Brings together regional arts for health organizations across England. The Alliance has developed a </a:t>
            </a:r>
            <a:r>
              <a:rPr b="1" lang="en" sz="1400"/>
              <a:t>Charter for Arts, Health and Wellbeing</a:t>
            </a:r>
            <a:r>
              <a:rPr lang="en" sz="1400"/>
              <a:t>, and their website profiles current practice and research in England. </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Objectives:</a:t>
            </a:r>
            <a:endParaRPr/>
          </a:p>
          <a:p>
            <a:pPr indent="0" lvl="0" marL="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lang="en" sz="1400"/>
              <a:t>Provide a focused voice to articulate the role that creativity can play in health and wellbeing.</a:t>
            </a:r>
            <a:endParaRPr/>
          </a:p>
          <a:p>
            <a:pPr indent="0" lvl="1" marL="45720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lang="en" sz="1400"/>
              <a:t>Offers a repository for arts and health practice and research.</a:t>
            </a:r>
            <a:endParaRPr/>
          </a:p>
          <a:p>
            <a:pPr indent="0" lvl="1" marL="45720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b="1" lang="en" sz="1400"/>
              <a:t>Advocates on behalf of the arts and health sector to policy-makers in central and local government</a:t>
            </a:r>
            <a:r>
              <a:rPr lang="en" sz="1400"/>
              <a:t>.</a:t>
            </a:r>
            <a:endParaRPr/>
          </a:p>
          <a:p>
            <a:pPr indent="0" lvl="1" marL="45720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lang="en" sz="1400"/>
              <a:t>Encourages the use of the arts by health and social care providers.</a:t>
            </a:r>
            <a:endParaRPr/>
          </a:p>
          <a:p>
            <a:pPr indent="0" lvl="1" marL="45720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b="1" lang="en" sz="1400"/>
              <a:t>Aspires to raise standards </a:t>
            </a:r>
            <a:r>
              <a:rPr lang="en" sz="1400"/>
              <a:t>in drawing on the creative arts in the healthcare sector.</a:t>
            </a:r>
            <a:endParaRPr/>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5"/>
          <p:cNvSpPr txBox="1"/>
          <p:nvPr>
            <p:ph type="title"/>
          </p:nvPr>
        </p:nvSpPr>
        <p:spPr>
          <a:xfrm>
            <a:off x="457200" y="205979"/>
            <a:ext cx="8229600" cy="42155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Arts &amp; health – principal networks</a:t>
            </a:r>
            <a:endParaRPr sz="2400"/>
          </a:p>
        </p:txBody>
      </p:sp>
      <p:sp>
        <p:nvSpPr>
          <p:cNvPr id="632" name="Google Shape;632;p75"/>
          <p:cNvSpPr txBox="1"/>
          <p:nvPr>
            <p:ph idx="1" type="body"/>
          </p:nvPr>
        </p:nvSpPr>
        <p:spPr>
          <a:xfrm>
            <a:off x="457200" y="735546"/>
            <a:ext cx="8229600" cy="432048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400"/>
              <a:buNone/>
            </a:pPr>
            <a:r>
              <a:rPr b="1" lang="en" sz="1400"/>
              <a:t>Arts Health Network Canada </a:t>
            </a:r>
            <a:r>
              <a:rPr lang="en" sz="1400"/>
              <a:t>(</a:t>
            </a:r>
            <a:r>
              <a:rPr lang="en" sz="1400" u="sng">
                <a:solidFill>
                  <a:schemeClr val="hlink"/>
                </a:solidFill>
                <a:hlinkClick r:id="rId3"/>
              </a:rPr>
              <a:t>http://www.artshealthnetwork.ca</a:t>
            </a:r>
            <a:r>
              <a:rPr lang="en" sz="1400"/>
              <a:t>)</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b="1" lang="en" sz="1400"/>
              <a:t>The aim is to increase public awareness, understanding, and appreciation of the contributions of arts-based initiatives to individual and community health, as well as to Canada’s public healthcare system</a:t>
            </a:r>
            <a:r>
              <a:rPr lang="en" sz="1400"/>
              <a:t>.  </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Bring arts and health activities into the mainstream, integrated in the fabric of communities and healthcare services so that the arts and cultural activities are embraced as integral in meeting the health and social needs of Canadians.</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Engages arts/health users, organizations, decision-makers, and the broader public to understand and support the connections between health and arts-based activities.</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Supports connection, dialogue and information-sharing through a comprehensive knowledge repository on arts and health in Canada.</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Encourages the development of local and provincial networks of individuals and organizations interested and working in arts and health.</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Collaborates with researchers and the community to assess the effectiveness of arts-based health initiatives.</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b="1" lang="en" sz="1400"/>
              <a:t>Draws on experiences and research conducted in Canada and around the world to expand knowledge about effective arts and health programmes and practices</a:t>
            </a:r>
            <a:r>
              <a:rPr lang="en" sz="1400"/>
              <a:t>.</a:t>
            </a:r>
            <a:endParaRPr sz="1400"/>
          </a:p>
          <a:p>
            <a:pPr indent="-254000" lvl="0" marL="342900" rtl="0" algn="l">
              <a:spcBef>
                <a:spcPts val="280"/>
              </a:spcBef>
              <a:spcAft>
                <a:spcPts val="0"/>
              </a:spcAft>
              <a:buClr>
                <a:schemeClr val="dk1"/>
              </a:buClr>
              <a:buSzPts val="1400"/>
              <a:buNone/>
            </a:pPr>
            <a:r>
              <a:t/>
            </a:r>
            <a:endParaRPr sz="1400"/>
          </a:p>
          <a:p>
            <a:pPr indent="-254000" lvl="0" marL="342900" rtl="0" algn="l">
              <a:spcBef>
                <a:spcPts val="280"/>
              </a:spcBef>
              <a:spcAft>
                <a:spcPts val="0"/>
              </a:spcAft>
              <a:buClr>
                <a:schemeClr val="dk1"/>
              </a:buClr>
              <a:buSzPts val="1400"/>
              <a:buNone/>
            </a:pPr>
            <a:r>
              <a:t/>
            </a:r>
            <a:endParaRPr b="1" sz="1400"/>
          </a:p>
          <a:p>
            <a:pPr indent="0" lvl="0" marL="0" rtl="0" algn="l">
              <a:spcBef>
                <a:spcPts val="280"/>
              </a:spcBef>
              <a:spcAft>
                <a:spcPts val="0"/>
              </a:spcAft>
              <a:buClr>
                <a:schemeClr val="dk1"/>
              </a:buClr>
              <a:buSzPts val="1400"/>
              <a:buNone/>
            </a:pPr>
            <a:r>
              <a:t/>
            </a:r>
            <a:endParaRPr sz="14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6"/>
          <p:cNvSpPr txBox="1"/>
          <p:nvPr>
            <p:ph type="title"/>
          </p:nvPr>
        </p:nvSpPr>
        <p:spPr>
          <a:xfrm>
            <a:off x="457200" y="141480"/>
            <a:ext cx="8229600" cy="48605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Times New Roman"/>
              <a:buNone/>
            </a:pPr>
            <a:r>
              <a:rPr lang="en" sz="2400">
                <a:latin typeface="Times New Roman"/>
                <a:ea typeface="Times New Roman"/>
                <a:cs typeface="Times New Roman"/>
                <a:sym typeface="Times New Roman"/>
              </a:rPr>
              <a:t>Impact of Arts-in-Health</a:t>
            </a:r>
            <a:endParaRPr sz="2400">
              <a:latin typeface="Times New Roman"/>
              <a:ea typeface="Times New Roman"/>
              <a:cs typeface="Times New Roman"/>
              <a:sym typeface="Times New Roman"/>
            </a:endParaRPr>
          </a:p>
        </p:txBody>
      </p:sp>
      <p:sp>
        <p:nvSpPr>
          <p:cNvPr id="638" name="Google Shape;638;p76"/>
          <p:cNvSpPr txBox="1"/>
          <p:nvPr>
            <p:ph idx="1" type="body"/>
          </p:nvPr>
        </p:nvSpPr>
        <p:spPr>
          <a:xfrm>
            <a:off x="457200" y="735546"/>
            <a:ext cx="8229600" cy="4266474"/>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chemeClr val="dk1"/>
              </a:buClr>
              <a:buSzPts val="1400"/>
              <a:buNone/>
            </a:pPr>
            <a:r>
              <a:rPr lang="en" sz="1400">
                <a:latin typeface="Times New Roman"/>
                <a:ea typeface="Times New Roman"/>
                <a:cs typeface="Times New Roman"/>
                <a:sym typeface="Times New Roman"/>
              </a:rPr>
              <a:t>Growing international and Canadian research suggests that active participation in arts has </a:t>
            </a:r>
            <a:r>
              <a:rPr b="1" lang="en" sz="1400">
                <a:latin typeface="Times New Roman"/>
                <a:ea typeface="Times New Roman"/>
                <a:cs typeface="Times New Roman"/>
                <a:sym typeface="Times New Roman"/>
              </a:rPr>
              <a:t>significant benefits </a:t>
            </a:r>
            <a:r>
              <a:rPr lang="en" sz="1400">
                <a:latin typeface="Times New Roman"/>
                <a:ea typeface="Times New Roman"/>
                <a:cs typeface="Times New Roman"/>
                <a:sym typeface="Times New Roman"/>
              </a:rPr>
              <a:t>– examples include reduced use of pharmaceuticals, eases tension and fear in medical treatment, manages pain and chronic health conditions, reduces stress, improves communications, reduces doctor visits and decreases recovery time from surgery.</a:t>
            </a:r>
            <a:endParaRPr sz="1400">
              <a:latin typeface="Times New Roman"/>
              <a:ea typeface="Times New Roman"/>
              <a:cs typeface="Times New Roman"/>
              <a:sym typeface="Times New Roman"/>
            </a:endParaRPr>
          </a:p>
        </p:txBody>
      </p:sp>
      <p:pic>
        <p:nvPicPr>
          <p:cNvPr descr="C:\Users\Ron &amp; Trudy\Pictures\2015-08-10 Germany and Greenwich - July 2015\DSC_1514.JPG" id="639" name="Google Shape;639;p76"/>
          <p:cNvPicPr preferRelativeResize="0"/>
          <p:nvPr/>
        </p:nvPicPr>
        <p:blipFill rotWithShape="1">
          <a:blip r:embed="rId3">
            <a:alphaModFix/>
          </a:blip>
          <a:srcRect b="0" l="0" r="0" t="0"/>
          <a:stretch/>
        </p:blipFill>
        <p:spPr>
          <a:xfrm>
            <a:off x="1170008" y="1653648"/>
            <a:ext cx="4948982" cy="330259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7"/>
          <p:cNvSpPr txBox="1"/>
          <p:nvPr>
            <p:ph type="title"/>
          </p:nvPr>
        </p:nvSpPr>
        <p:spPr>
          <a:xfrm>
            <a:off x="457200" y="205979"/>
            <a:ext cx="8229600" cy="42155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Arts &amp; health – research reports on impacts</a:t>
            </a:r>
            <a:endParaRPr sz="2400"/>
          </a:p>
        </p:txBody>
      </p:sp>
      <p:sp>
        <p:nvSpPr>
          <p:cNvPr id="645" name="Google Shape;645;p77"/>
          <p:cNvSpPr txBox="1"/>
          <p:nvPr>
            <p:ph idx="1" type="body"/>
          </p:nvPr>
        </p:nvSpPr>
        <p:spPr>
          <a:xfrm>
            <a:off x="457200" y="735546"/>
            <a:ext cx="8229600" cy="432048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400"/>
              <a:buNone/>
            </a:pPr>
            <a:r>
              <a:rPr b="1" lang="en" sz="1400"/>
              <a:t>State of Arts-in-Health: Reports </a:t>
            </a:r>
            <a:endParaRPr/>
          </a:p>
          <a:p>
            <a:pPr indent="0" lvl="0" marL="0" rtl="0" algn="l">
              <a:spcBef>
                <a:spcPts val="280"/>
              </a:spcBef>
              <a:spcAft>
                <a:spcPts val="0"/>
              </a:spcAft>
              <a:buClr>
                <a:schemeClr val="dk1"/>
              </a:buClr>
              <a:buSzPts val="1400"/>
              <a:buNone/>
            </a:pPr>
            <a:r>
              <a:t/>
            </a:r>
            <a:endParaRPr b="1" sz="1400"/>
          </a:p>
          <a:p>
            <a:pPr indent="-342900" lvl="0" marL="342900" rtl="0" algn="l">
              <a:spcBef>
                <a:spcPts val="280"/>
              </a:spcBef>
              <a:spcAft>
                <a:spcPts val="0"/>
              </a:spcAft>
              <a:buClr>
                <a:schemeClr val="dk1"/>
              </a:buClr>
              <a:buSzPts val="1400"/>
              <a:buChar char="•"/>
            </a:pPr>
            <a:r>
              <a:rPr lang="en" sz="1400"/>
              <a:t>Broadly speaking, </a:t>
            </a:r>
            <a:r>
              <a:rPr b="1" lang="en" sz="1400"/>
              <a:t>arts-in-health programming globally has been growing exponentially</a:t>
            </a:r>
            <a:r>
              <a:rPr lang="en" sz="1400"/>
              <a:t>, particularly in the U.K. (e.g., Cayton, 2006), Australia (e.g., McAdam, 2012) and the U.S. (e.g., Cohen, 2006). </a:t>
            </a:r>
            <a:endParaRPr sz="1400"/>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Over fifteen years ago, nearly 400 papers had already been cited on the value of creative arts in healthcare Staricoff, 2004), and the UK Department of Health, Arts and Health Working Group had reviewed over 1,000 studies making a case for arts-in-health investments (Department of Health, 2006).</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Research evidence of benefits of arts-in-health programming has been amassing for some time: “</a:t>
            </a:r>
            <a:r>
              <a:rPr b="1" lang="en" sz="1400"/>
              <a:t>Arts and health initiatives are delivering real and measurable benefits across a wide range of priority areas for health</a:t>
            </a:r>
            <a:r>
              <a:rPr lang="en" sz="1400"/>
              <a:t>… There is a wealth of good practice and a substantial evidence base” (Cayton, 2006, p. 3). </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McAdam (2012) commented that arts-in-health research studies support an evidence-based argument for greater use of the creative expressive arts in healthcare as well as in the overall community, with an overall positive impact of the arts on health and well-being. </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For a </a:t>
            </a:r>
            <a:r>
              <a:rPr b="1" lang="en" sz="1400"/>
              <a:t>review of international perspectives </a:t>
            </a:r>
            <a:r>
              <a:rPr lang="en" sz="1400"/>
              <a:t>on practice, policy and research on the creative arts as related to health and well-being, integrating works from China, South Africa, India, Brazil and Venezuela see Clift and Camic, 2016.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a:p>
            <a:pPr indent="-254000" lvl="0" marL="342900" rtl="0" algn="l">
              <a:spcBef>
                <a:spcPts val="280"/>
              </a:spcBef>
              <a:spcAft>
                <a:spcPts val="0"/>
              </a:spcAft>
              <a:buClr>
                <a:schemeClr val="dk1"/>
              </a:buClr>
              <a:buSzPts val="1400"/>
              <a:buNone/>
            </a:pPr>
            <a:r>
              <a:t/>
            </a:r>
            <a:endParaRPr b="1" sz="1400"/>
          </a:p>
          <a:p>
            <a:pPr indent="0" lvl="0" marL="0" rtl="0" algn="l">
              <a:spcBef>
                <a:spcPts val="280"/>
              </a:spcBef>
              <a:spcAft>
                <a:spcPts val="0"/>
              </a:spcAft>
              <a:buClr>
                <a:schemeClr val="dk1"/>
              </a:buClr>
              <a:buSzPts val="1400"/>
              <a:buNone/>
            </a:pPr>
            <a:r>
              <a:t/>
            </a:r>
            <a:endParaRPr sz="14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8"/>
          <p:cNvSpPr txBox="1"/>
          <p:nvPr>
            <p:ph type="title"/>
          </p:nvPr>
        </p:nvSpPr>
        <p:spPr>
          <a:xfrm>
            <a:off x="457200" y="205979"/>
            <a:ext cx="8229600" cy="42155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Arts &amp; health – research reports on impacts</a:t>
            </a:r>
            <a:endParaRPr sz="2400"/>
          </a:p>
        </p:txBody>
      </p:sp>
      <p:sp>
        <p:nvSpPr>
          <p:cNvPr id="651" name="Google Shape;651;p78"/>
          <p:cNvSpPr txBox="1"/>
          <p:nvPr>
            <p:ph idx="1" type="body"/>
          </p:nvPr>
        </p:nvSpPr>
        <p:spPr>
          <a:xfrm>
            <a:off x="457200" y="735546"/>
            <a:ext cx="8229600" cy="432048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400"/>
              <a:buNone/>
            </a:pPr>
            <a:r>
              <a:rPr lang="en" sz="1400"/>
              <a:t>State of Arts-in-Health: Reports </a:t>
            </a:r>
            <a:endParaRPr/>
          </a:p>
          <a:p>
            <a:pPr indent="0" lvl="0" marL="0" rtl="0" algn="l">
              <a:spcBef>
                <a:spcPts val="280"/>
              </a:spcBef>
              <a:spcAft>
                <a:spcPts val="0"/>
              </a:spcAft>
              <a:buClr>
                <a:schemeClr val="dk1"/>
              </a:buClr>
              <a:buSzPts val="1400"/>
              <a:buNone/>
            </a:pPr>
            <a:r>
              <a:t/>
            </a:r>
            <a:endParaRPr b="1" sz="1400"/>
          </a:p>
          <a:p>
            <a:pPr indent="-342900" lvl="0" marL="342900" rtl="0" algn="l">
              <a:spcBef>
                <a:spcPts val="280"/>
              </a:spcBef>
              <a:spcAft>
                <a:spcPts val="0"/>
              </a:spcAft>
              <a:buClr>
                <a:schemeClr val="dk1"/>
              </a:buClr>
              <a:buSzPts val="1400"/>
              <a:buChar char="•"/>
            </a:pPr>
            <a:r>
              <a:rPr b="1" lang="en" sz="1400"/>
              <a:t>As for Canada</a:t>
            </a:r>
            <a:r>
              <a:rPr lang="en" sz="1400"/>
              <a:t>, Cox et al. (2010) concluded that the nation’s status was </a:t>
            </a:r>
            <a:r>
              <a:rPr b="1" lang="en" sz="1400"/>
              <a:t>dramatically behind that of U.K., U.S.A. and other Western countries</a:t>
            </a:r>
            <a:r>
              <a:rPr lang="en" sz="1400"/>
              <a:t>, and highlighted the </a:t>
            </a:r>
            <a:r>
              <a:rPr b="1" lang="en" sz="1400"/>
              <a:t>challenges of little recognition, working in isolation and lack of funding</a:t>
            </a:r>
            <a:r>
              <a:rPr lang="en" sz="1400"/>
              <a:t>.  </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In 2013, the </a:t>
            </a:r>
            <a:r>
              <a:rPr b="1" lang="en" sz="1400"/>
              <a:t>Arts Health Network Canada and British Columbia affiliate </a:t>
            </a:r>
            <a:r>
              <a:rPr lang="en" sz="1400"/>
              <a:t>were formed. Its aims are to support ‘arts &amp; health’ as “a growing interdisciplinary field that embraces many forms of art to promote health and prevent disease in individuals and communities, enhance health service delivery and enrich research inquiry” (Arts Health Network Canada, 2013). </a:t>
            </a:r>
            <a:endParaRPr sz="1400"/>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b="1" lang="en" sz="1400"/>
              <a:t>Arts Health BC </a:t>
            </a:r>
            <a:r>
              <a:rPr lang="en" sz="1400"/>
              <a:t>is a not for profit organization focusing on “participation and engagement in the arts as a path to improved health, healing and wellbeing for all British Columbians… promotes the field of Arts &amp; Health through outreach and education, engagement, collaboration &amp; professional development” (Arts Health BC, 2016).  </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For a synthesis of the state of arts and health developments in various countries see: Clift et al., 2009 (England); Cox et al., 2010 (Canada); Cuypers et al., 2011 (Norway &amp; Sweden); Goodman &amp; Sims, 2009 (U.S.); and Wreford, 2010 (Australia). </a:t>
            </a:r>
            <a:endParaRPr sz="1400"/>
          </a:p>
          <a:p>
            <a:pPr indent="0" lvl="0" marL="0" rtl="0" algn="l">
              <a:spcBef>
                <a:spcPts val="280"/>
              </a:spcBef>
              <a:spcAft>
                <a:spcPts val="0"/>
              </a:spcAft>
              <a:buClr>
                <a:schemeClr val="dk1"/>
              </a:buClr>
              <a:buSzPts val="1400"/>
              <a:buNone/>
            </a:pPr>
            <a:r>
              <a:t/>
            </a:r>
            <a:endParaRPr b="1" sz="1400"/>
          </a:p>
          <a:p>
            <a:pPr indent="0" lvl="0" marL="0" rtl="0" algn="l">
              <a:spcBef>
                <a:spcPts val="280"/>
              </a:spcBef>
              <a:spcAft>
                <a:spcPts val="0"/>
              </a:spcAft>
              <a:buClr>
                <a:schemeClr val="dk1"/>
              </a:buClr>
              <a:buSzPts val="1400"/>
              <a:buNone/>
            </a:pPr>
            <a:r>
              <a:t/>
            </a:r>
            <a:endParaRPr sz="1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9"/>
          <p:cNvSpPr txBox="1"/>
          <p:nvPr>
            <p:ph type="title"/>
          </p:nvPr>
        </p:nvSpPr>
        <p:spPr>
          <a:xfrm>
            <a:off x="457200" y="205979"/>
            <a:ext cx="8229600" cy="42155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Arts &amp; health – research reports on impacts</a:t>
            </a:r>
            <a:endParaRPr sz="2400"/>
          </a:p>
        </p:txBody>
      </p:sp>
      <p:sp>
        <p:nvSpPr>
          <p:cNvPr id="657" name="Google Shape;657;p79"/>
          <p:cNvSpPr txBox="1"/>
          <p:nvPr>
            <p:ph idx="1" type="body"/>
          </p:nvPr>
        </p:nvSpPr>
        <p:spPr>
          <a:xfrm>
            <a:off x="457200" y="735546"/>
            <a:ext cx="8229600" cy="432048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400"/>
              <a:buNone/>
            </a:pPr>
            <a:r>
              <a:rPr lang="en" sz="1400"/>
              <a:t>State of Arts-in-Health: Reports – Synopses from a few examples: </a:t>
            </a:r>
            <a:endParaRPr/>
          </a:p>
          <a:p>
            <a:pPr indent="0" lvl="0" marL="0" rtl="0" algn="l">
              <a:spcBef>
                <a:spcPts val="280"/>
              </a:spcBef>
              <a:spcAft>
                <a:spcPts val="0"/>
              </a:spcAft>
              <a:buClr>
                <a:schemeClr val="dk1"/>
              </a:buClr>
              <a:buSzPts val="1400"/>
              <a:buNone/>
            </a:pPr>
            <a:r>
              <a:t/>
            </a:r>
            <a:endParaRPr b="1" sz="1400"/>
          </a:p>
          <a:p>
            <a:pPr indent="-342900" lvl="0" marL="342900" rtl="0" algn="l">
              <a:spcBef>
                <a:spcPts val="280"/>
              </a:spcBef>
              <a:spcAft>
                <a:spcPts val="0"/>
              </a:spcAft>
              <a:buClr>
                <a:schemeClr val="dk1"/>
              </a:buClr>
              <a:buSzPts val="1400"/>
              <a:buChar char="•"/>
            </a:pPr>
            <a:r>
              <a:rPr b="1" lang="en" sz="1400"/>
              <a:t>UK:</a:t>
            </a:r>
            <a:r>
              <a:rPr lang="en" sz="1400"/>
              <a:t> </a:t>
            </a:r>
            <a:r>
              <a:rPr b="1" i="1" lang="en" sz="1400"/>
              <a:t>The State of the arts and health in England</a:t>
            </a:r>
            <a:r>
              <a:rPr lang="en" sz="1400"/>
              <a:t> (Clift et al., 2009). Over 1,000 studies across multiple sites and contexts over time; key findings: arts &amp; health care initiatives were delivering real measureable benefits across a wide range of priority areas for health.</a:t>
            </a:r>
            <a:endParaRPr/>
          </a:p>
          <a:p>
            <a:pPr indent="-254000" lvl="0" marL="34290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b="1" lang="en" sz="1400"/>
              <a:t>Australia:</a:t>
            </a:r>
            <a:r>
              <a:rPr lang="en" sz="1400"/>
              <a:t> </a:t>
            </a:r>
            <a:r>
              <a:rPr b="1" i="1" lang="en" sz="1400"/>
              <a:t>The state of the arts ad health in Australia </a:t>
            </a:r>
            <a:r>
              <a:rPr lang="en" sz="1400"/>
              <a:t>(Wreford, 2010). Impact of community-based arts programs on health – in hospitals, cancer care, surgery, mental health, staff outcomes; examined successful and failed programs; key elements of successful programs: decreased isolation and improved mental health for those in care.</a:t>
            </a:r>
            <a:endParaRPr/>
          </a:p>
          <a:p>
            <a:pPr indent="-254000" lvl="0" marL="34290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b="1" lang="en" sz="1400"/>
              <a:t>US:</a:t>
            </a:r>
            <a:r>
              <a:rPr lang="en" sz="1400"/>
              <a:t> </a:t>
            </a:r>
            <a:r>
              <a:rPr b="1" i="1" lang="en" sz="1400"/>
              <a:t>State of the field report: Arts in healthcare 2009 </a:t>
            </a:r>
            <a:r>
              <a:rPr lang="en" sz="1400"/>
              <a:t>(Goodman &amp; Sims, 2009). </a:t>
            </a:r>
            <a:endParaRPr/>
          </a:p>
          <a:p>
            <a:pPr indent="-254000" lvl="0" marL="34290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lang="en" sz="1400"/>
              <a:t>Emphasis on developing a strategic plan to raise awareness and promote arts in health care, to better document and disseminate research that demonstrates its value.</a:t>
            </a:r>
            <a:endParaRPr/>
          </a:p>
          <a:p>
            <a:pPr indent="-196850" lvl="1" marL="74295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lang="en" sz="1400"/>
              <a:t>Evidence-based research found benefits in diverse sites and included music, visual arts, dance, literature, creative writing &amp; storytelling, &amp; drama among other areas. Also addressed methods used to measure benefits.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80"/>
          <p:cNvSpPr txBox="1"/>
          <p:nvPr>
            <p:ph type="title"/>
          </p:nvPr>
        </p:nvSpPr>
        <p:spPr>
          <a:xfrm>
            <a:off x="457200" y="205979"/>
            <a:ext cx="8229600" cy="42155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Arts &amp; health – developments in the United States</a:t>
            </a:r>
            <a:endParaRPr sz="2400"/>
          </a:p>
        </p:txBody>
      </p:sp>
      <p:sp>
        <p:nvSpPr>
          <p:cNvPr id="663" name="Google Shape;663;p80"/>
          <p:cNvSpPr txBox="1"/>
          <p:nvPr>
            <p:ph idx="1" type="body"/>
          </p:nvPr>
        </p:nvSpPr>
        <p:spPr>
          <a:xfrm>
            <a:off x="457200" y="735546"/>
            <a:ext cx="8229600" cy="432048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Arts in health as a discipline of research and practice began to emerge in the United States in the 1980s.</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The field </a:t>
            </a:r>
            <a:r>
              <a:rPr b="1" lang="en" sz="1400"/>
              <a:t>integrates professional artists into healthcare settings </a:t>
            </a:r>
            <a:r>
              <a:rPr lang="en" sz="1400"/>
              <a:t>to provide performances; creative engagement opportunities for patients, families and caregivers; and aesthetic enhancement to those environments.</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Arts in health has become visible over the last forty years, recognized as both as a professional practice field and as an academic discipline. </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b="1" lang="en" sz="1400"/>
              <a:t>In the US, arts programs have been established at about half of accredited healthcare institutions</a:t>
            </a:r>
            <a:r>
              <a:rPr lang="en" sz="1400"/>
              <a:t>. </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Arts-in-health also brings health promotion initiatives into communities, elevating equity and wellbeing supports.</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b="1" lang="en" sz="1400"/>
              <a:t>Epidemiological studies in the 2000s </a:t>
            </a:r>
            <a:r>
              <a:rPr lang="en" sz="1400"/>
              <a:t>have demonstrated that engagement in arts enhances immune function, longevity, well-being, improves community capacity and social cohesion, enhances public health promotion, mobilizes social change through promoting communications across groups, influencing policy and practice in community and economic development </a:t>
            </a:r>
            <a:r>
              <a:rPr lang="en" sz="1200"/>
              <a:t>[</a:t>
            </a:r>
            <a:r>
              <a:rPr lang="en" sz="1200" u="sng">
                <a:solidFill>
                  <a:schemeClr val="hlink"/>
                </a:solidFill>
                <a:hlinkClick r:id="rId3"/>
              </a:rPr>
              <a:t>Center for Arts in Medicine | College of the Arts | University of Florida (ufl.edu)</a:t>
            </a:r>
            <a:r>
              <a:rPr lang="en" sz="1200"/>
              <a:t>]</a:t>
            </a:r>
            <a:endParaRPr/>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1"/>
          <p:cNvSpPr txBox="1"/>
          <p:nvPr>
            <p:ph type="title"/>
          </p:nvPr>
        </p:nvSpPr>
        <p:spPr>
          <a:xfrm>
            <a:off x="457200" y="205979"/>
            <a:ext cx="8229600" cy="42155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Arts &amp; health – developments in Canada</a:t>
            </a:r>
            <a:endParaRPr sz="2400"/>
          </a:p>
        </p:txBody>
      </p:sp>
      <p:sp>
        <p:nvSpPr>
          <p:cNvPr id="669" name="Google Shape;669;p81"/>
          <p:cNvSpPr txBox="1"/>
          <p:nvPr>
            <p:ph idx="1" type="body"/>
          </p:nvPr>
        </p:nvSpPr>
        <p:spPr>
          <a:xfrm>
            <a:off x="457200" y="735546"/>
            <a:ext cx="8229600" cy="432048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200"/>
              <a:buChar char="•"/>
            </a:pPr>
            <a:r>
              <a:rPr b="1" i="1" lang="en" sz="1200"/>
              <a:t>Arts and culture in medicine and health: A survey research paper</a:t>
            </a:r>
            <a:r>
              <a:rPr lang="en" sz="1200"/>
              <a:t> (Cooley, 2003).</a:t>
            </a:r>
            <a:endParaRPr/>
          </a:p>
          <a:p>
            <a:pPr indent="0" lvl="0" marL="0" rtl="0" algn="l">
              <a:spcBef>
                <a:spcPts val="240"/>
              </a:spcBef>
              <a:spcAft>
                <a:spcPts val="0"/>
              </a:spcAft>
              <a:buClr>
                <a:schemeClr val="dk1"/>
              </a:buClr>
              <a:buSzPts val="1200"/>
              <a:buNone/>
            </a:pPr>
            <a:r>
              <a:t/>
            </a:r>
            <a:endParaRPr sz="1200"/>
          </a:p>
          <a:p>
            <a:pPr indent="-285750" lvl="1" marL="742950" rtl="0" algn="l">
              <a:spcBef>
                <a:spcPts val="240"/>
              </a:spcBef>
              <a:spcAft>
                <a:spcPts val="0"/>
              </a:spcAft>
              <a:buClr>
                <a:schemeClr val="dk1"/>
              </a:buClr>
              <a:buSzPts val="1200"/>
              <a:buChar char="–"/>
            </a:pPr>
            <a:r>
              <a:rPr lang="en" sz="1200"/>
              <a:t>A seminal Canadian survey paper on arts in health care.</a:t>
            </a:r>
            <a:endParaRPr/>
          </a:p>
          <a:p>
            <a:pPr indent="0" lvl="1" marL="457200" rtl="0" algn="l">
              <a:spcBef>
                <a:spcPts val="240"/>
              </a:spcBef>
              <a:spcAft>
                <a:spcPts val="0"/>
              </a:spcAft>
              <a:buClr>
                <a:schemeClr val="dk1"/>
              </a:buClr>
              <a:buSzPts val="1200"/>
              <a:buNone/>
            </a:pPr>
            <a:r>
              <a:t/>
            </a:r>
            <a:endParaRPr sz="1200"/>
          </a:p>
          <a:p>
            <a:pPr indent="-285750" lvl="1" marL="742950" rtl="0" algn="l">
              <a:spcBef>
                <a:spcPts val="240"/>
              </a:spcBef>
              <a:spcAft>
                <a:spcPts val="0"/>
              </a:spcAft>
              <a:buClr>
                <a:schemeClr val="dk1"/>
              </a:buClr>
              <a:buSzPts val="1200"/>
              <a:buChar char="–"/>
            </a:pPr>
            <a:r>
              <a:rPr lang="en" sz="1200"/>
              <a:t>Concludes that </a:t>
            </a:r>
            <a:r>
              <a:rPr b="1" lang="en" sz="1200"/>
              <a:t>7 of 12 key determinants of health as defined by Health Canada have had significant contributions from arts in health initiatives</a:t>
            </a:r>
            <a:r>
              <a:rPr lang="en" sz="1200"/>
              <a:t>: Examples – reduction of anxiety and pain; increased speed of medical intervention; reduced stress among nurses, physicians and caregivers; improvements in physical environments for patients and families. Many benefits of arts in health programs are cited.</a:t>
            </a:r>
            <a:endParaRPr/>
          </a:p>
          <a:p>
            <a:pPr indent="0" lvl="1" marL="457200" rtl="0" algn="l">
              <a:spcBef>
                <a:spcPts val="240"/>
              </a:spcBef>
              <a:spcAft>
                <a:spcPts val="0"/>
              </a:spcAft>
              <a:buClr>
                <a:schemeClr val="dk1"/>
              </a:buClr>
              <a:buSzPts val="1200"/>
              <a:buNone/>
            </a:pPr>
            <a:r>
              <a:t/>
            </a:r>
            <a:endParaRPr sz="1200"/>
          </a:p>
          <a:p>
            <a:pPr indent="-285750" lvl="1" marL="742950" rtl="0" algn="l">
              <a:spcBef>
                <a:spcPts val="240"/>
              </a:spcBef>
              <a:spcAft>
                <a:spcPts val="0"/>
              </a:spcAft>
              <a:buClr>
                <a:schemeClr val="dk1"/>
              </a:buClr>
              <a:buSzPts val="1200"/>
              <a:buChar char="–"/>
            </a:pPr>
            <a:r>
              <a:rPr lang="en" sz="1200"/>
              <a:t>While many arts genres are included in the survey, some are not (e.g., applied theatre and reminiscence theatre).</a:t>
            </a:r>
            <a:endParaRPr/>
          </a:p>
          <a:p>
            <a:pPr indent="0" lvl="1" marL="457200" rtl="0" algn="l">
              <a:spcBef>
                <a:spcPts val="240"/>
              </a:spcBef>
              <a:spcAft>
                <a:spcPts val="0"/>
              </a:spcAft>
              <a:buClr>
                <a:schemeClr val="dk1"/>
              </a:buClr>
              <a:buSzPts val="1200"/>
              <a:buNone/>
            </a:pPr>
            <a:r>
              <a:t/>
            </a:r>
            <a:endParaRPr sz="1200"/>
          </a:p>
          <a:p>
            <a:pPr indent="-285750" lvl="1" marL="742950" rtl="0" algn="l">
              <a:spcBef>
                <a:spcPts val="240"/>
              </a:spcBef>
              <a:spcAft>
                <a:spcPts val="0"/>
              </a:spcAft>
              <a:buClr>
                <a:schemeClr val="dk1"/>
              </a:buClr>
              <a:buSzPts val="1200"/>
              <a:buChar char="–"/>
            </a:pPr>
            <a:r>
              <a:rPr lang="en" sz="1200"/>
              <a:t>Cooley’s group continues to actively promote national networking and infrastructure development for arts in health. We now have a BC and Canadian Arts-in-Health Network.</a:t>
            </a:r>
            <a:endParaRPr sz="1200"/>
          </a:p>
          <a:p>
            <a:pPr indent="0" lvl="0" marL="0" rtl="0" algn="l">
              <a:spcBef>
                <a:spcPts val="240"/>
              </a:spcBef>
              <a:spcAft>
                <a:spcPts val="0"/>
              </a:spcAft>
              <a:buClr>
                <a:schemeClr val="dk1"/>
              </a:buClr>
              <a:buSzPts val="1200"/>
              <a:buNone/>
            </a:pPr>
            <a:r>
              <a:t/>
            </a:r>
            <a:endParaRPr sz="1200"/>
          </a:p>
          <a:p>
            <a:pPr indent="-342900" lvl="0" marL="342900" rtl="0" algn="l">
              <a:spcBef>
                <a:spcPts val="240"/>
              </a:spcBef>
              <a:spcAft>
                <a:spcPts val="0"/>
              </a:spcAft>
              <a:buClr>
                <a:schemeClr val="dk1"/>
              </a:buClr>
              <a:buSzPts val="1200"/>
              <a:buChar char="•"/>
            </a:pPr>
            <a:r>
              <a:rPr b="1" i="1" lang="en" sz="1200"/>
              <a:t>Tipping the iceberg? The state of the arts and health in Canada</a:t>
            </a:r>
            <a:r>
              <a:rPr lang="en" sz="1200"/>
              <a:t> (Cox et al., 2010).</a:t>
            </a:r>
            <a:endParaRPr/>
          </a:p>
          <a:p>
            <a:pPr indent="0" lvl="0" marL="0" rtl="0" algn="l">
              <a:spcBef>
                <a:spcPts val="240"/>
              </a:spcBef>
              <a:spcAft>
                <a:spcPts val="0"/>
              </a:spcAft>
              <a:buClr>
                <a:schemeClr val="dk1"/>
              </a:buClr>
              <a:buSzPts val="1200"/>
              <a:buNone/>
            </a:pPr>
            <a:r>
              <a:t/>
            </a:r>
            <a:endParaRPr sz="1200"/>
          </a:p>
          <a:p>
            <a:pPr indent="-285750" lvl="1" marL="742950" rtl="0" algn="l">
              <a:spcBef>
                <a:spcPts val="240"/>
              </a:spcBef>
              <a:spcAft>
                <a:spcPts val="0"/>
              </a:spcAft>
              <a:buClr>
                <a:schemeClr val="dk1"/>
              </a:buClr>
              <a:buSzPts val="1200"/>
              <a:buChar char="–"/>
            </a:pPr>
            <a:r>
              <a:rPr lang="en" sz="1200"/>
              <a:t>Emphasizes the early stages of Canadian development of arts in health initiatives relative to the UK, Australia and US.</a:t>
            </a:r>
            <a:endParaRPr/>
          </a:p>
          <a:p>
            <a:pPr indent="0" lvl="1" marL="457200" rtl="0" algn="l">
              <a:spcBef>
                <a:spcPts val="240"/>
              </a:spcBef>
              <a:spcAft>
                <a:spcPts val="0"/>
              </a:spcAft>
              <a:buClr>
                <a:schemeClr val="dk1"/>
              </a:buClr>
              <a:buSzPts val="1200"/>
              <a:buNone/>
            </a:pPr>
            <a:r>
              <a:t/>
            </a:r>
            <a:endParaRPr sz="1200"/>
          </a:p>
          <a:p>
            <a:pPr indent="-285750" lvl="1" marL="742950" rtl="0" algn="l">
              <a:spcBef>
                <a:spcPts val="240"/>
              </a:spcBef>
              <a:spcAft>
                <a:spcPts val="0"/>
              </a:spcAft>
              <a:buClr>
                <a:schemeClr val="dk1"/>
              </a:buClr>
              <a:buSzPts val="1200"/>
              <a:buChar char="–"/>
            </a:pPr>
            <a:r>
              <a:rPr lang="en" sz="1200"/>
              <a:t>Solid research and increasing awareness of benefits are apparent.</a:t>
            </a:r>
            <a:endParaRPr/>
          </a:p>
          <a:p>
            <a:pPr indent="0" lvl="1" marL="457200" rtl="0" algn="l">
              <a:spcBef>
                <a:spcPts val="240"/>
              </a:spcBef>
              <a:spcAft>
                <a:spcPts val="0"/>
              </a:spcAft>
              <a:buClr>
                <a:schemeClr val="dk1"/>
              </a:buClr>
              <a:buSzPts val="1200"/>
              <a:buNone/>
            </a:pPr>
            <a:r>
              <a:t/>
            </a:r>
            <a:endParaRPr sz="1200"/>
          </a:p>
          <a:p>
            <a:pPr indent="-285750" lvl="1" marL="742950" rtl="0" algn="l">
              <a:spcBef>
                <a:spcPts val="240"/>
              </a:spcBef>
              <a:spcAft>
                <a:spcPts val="0"/>
              </a:spcAft>
              <a:buClr>
                <a:schemeClr val="dk1"/>
              </a:buClr>
              <a:buSzPts val="1200"/>
              <a:buChar char="–"/>
            </a:pPr>
            <a:r>
              <a:rPr b="1" lang="en" sz="1200"/>
              <a:t>The report concludes with a focus on needs for developing funding and infrastructure support, networking and communication on a national level, and interdisciplinary integration in arts and health ca</a:t>
            </a:r>
            <a:r>
              <a:rPr lang="en" sz="1200"/>
              <a:t>re.</a:t>
            </a:r>
            <a:endParaRPr/>
          </a:p>
          <a:p>
            <a:pPr indent="0" lvl="0" marL="0" rtl="0" algn="l">
              <a:spcBef>
                <a:spcPts val="240"/>
              </a:spcBef>
              <a:spcAft>
                <a:spcPts val="0"/>
              </a:spcAft>
              <a:buClr>
                <a:schemeClr val="dk1"/>
              </a:buClr>
              <a:buSzPts val="1200"/>
              <a:buNone/>
            </a:pPr>
            <a:r>
              <a:rPr lang="en" sz="1200"/>
              <a:t> </a:t>
            </a:r>
            <a:endParaRPr/>
          </a:p>
          <a:p>
            <a:pPr indent="-342900" lvl="0" marL="342900" rtl="0" algn="l">
              <a:spcBef>
                <a:spcPts val="240"/>
              </a:spcBef>
              <a:spcAft>
                <a:spcPts val="0"/>
              </a:spcAft>
              <a:buClr>
                <a:schemeClr val="dk1"/>
              </a:buClr>
              <a:buSzPts val="1200"/>
              <a:buChar char="•"/>
            </a:pPr>
            <a:r>
              <a:rPr b="1" i="1" lang="en" sz="1200"/>
              <a:t>Arts Health Network Canada</a:t>
            </a:r>
            <a:r>
              <a:rPr lang="en" sz="1200"/>
              <a:t> (2013). The report </a:t>
            </a:r>
            <a:r>
              <a:rPr b="1" lang="en" sz="1200"/>
              <a:t>asserts the need for developing a funding infrastructure; in early stages of development</a:t>
            </a:r>
            <a:r>
              <a:rPr lang="en" sz="1200"/>
              <a:t>. Now has an Arts in Health Society</a:t>
            </a:r>
            <a:endParaRPr b="1" i="1" sz="12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82"/>
          <p:cNvSpPr txBox="1"/>
          <p:nvPr>
            <p:ph type="title"/>
          </p:nvPr>
        </p:nvSpPr>
        <p:spPr>
          <a:xfrm>
            <a:off x="457200" y="87474"/>
            <a:ext cx="8229600" cy="43204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Arts &amp; health – developments in Canada</a:t>
            </a:r>
            <a:endParaRPr sz="2400"/>
          </a:p>
        </p:txBody>
      </p:sp>
      <p:sp>
        <p:nvSpPr>
          <p:cNvPr id="675" name="Google Shape;675;p82"/>
          <p:cNvSpPr txBox="1"/>
          <p:nvPr>
            <p:ph idx="1" type="body"/>
          </p:nvPr>
        </p:nvSpPr>
        <p:spPr>
          <a:xfrm>
            <a:off x="457200" y="627534"/>
            <a:ext cx="8229600" cy="4428492"/>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1400"/>
              <a:buChar char="•"/>
            </a:pPr>
            <a:r>
              <a:rPr lang="en" sz="1400" u="sng"/>
              <a:t>Nova Scotia</a:t>
            </a:r>
            <a:r>
              <a:rPr lang="en" sz="1400"/>
              <a:t>: In 2005, the first Arts and Health Forum was held at Dalhousie University, which was the first medical school in the country to create a humanities programme, Healing and Education through Arts and Life Skills, including Narrative Medicine.</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u="sng"/>
              <a:t>Prince Edward Island</a:t>
            </a:r>
            <a:r>
              <a:rPr lang="en" sz="1400"/>
              <a:t>: 65 scholars’ research links between singing and community well-being.</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u="sng"/>
              <a:t>Quebec</a:t>
            </a:r>
            <a:r>
              <a:rPr lang="en" sz="1400"/>
              <a:t>: In Montreal, through Concordia University arts education to hospitals; offers M.A. in creative arts therapies.</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u="sng"/>
              <a:t>Ontario</a:t>
            </a:r>
            <a:r>
              <a:rPr lang="en" sz="1400"/>
              <a:t>: Toronto Conservatory of Music – arts-driven programmes to schools for mental health.</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u="sng"/>
              <a:t>Manitoba</a:t>
            </a:r>
            <a:r>
              <a:rPr lang="en" sz="1400"/>
              <a:t>: Artists in Health Care for Cancer.</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u="sng"/>
              <a:t>Saskatchewan</a:t>
            </a:r>
            <a:r>
              <a:rPr lang="en" sz="1400"/>
              <a:t>: Commonwealth Community Arts to promote cultural diversity. </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u="sng"/>
              <a:t>Alberta</a:t>
            </a:r>
            <a:r>
              <a:rPr lang="en" sz="1400"/>
              <a:t>: Hospital bedside programmes.</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u="sng"/>
              <a:t>BC</a:t>
            </a:r>
            <a:r>
              <a:rPr lang="en" sz="1400"/>
              <a:t>: Arts and health activities through community arts development programmes; Canada and BC Arts Councils; Vancouver’s Arts Way provides 2,500 live music programmes across BC.</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Physicians and the arts: growing connections between arts and healing for patients and their well-being.</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However, </a:t>
            </a:r>
            <a:r>
              <a:rPr b="1" lang="en" sz="1400"/>
              <a:t>we do NOT have a fiscal infrastructure to support arts-in-health despite the global evidence-base</a:t>
            </a:r>
            <a:r>
              <a:rPr lang="en" sz="1400"/>
              <a:t>.</a:t>
            </a:r>
            <a:endParaRPr sz="1400"/>
          </a:p>
          <a:p>
            <a:pPr indent="0" lvl="0" marL="0" rtl="0" algn="l">
              <a:spcBef>
                <a:spcPts val="280"/>
              </a:spcBef>
              <a:spcAft>
                <a:spcPts val="0"/>
              </a:spcAft>
              <a:buClr>
                <a:schemeClr val="dk1"/>
              </a:buClr>
              <a:buSzPts val="1400"/>
              <a:buNone/>
            </a:pPr>
            <a:r>
              <a:t/>
            </a:r>
            <a:endParaRPr sz="1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83"/>
          <p:cNvSpPr txBox="1"/>
          <p:nvPr>
            <p:ph type="title"/>
          </p:nvPr>
        </p:nvSpPr>
        <p:spPr>
          <a:xfrm>
            <a:off x="457200" y="87474"/>
            <a:ext cx="8229600" cy="43204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Arts &amp; health – Global synthesis of research evidence base</a:t>
            </a:r>
            <a:endParaRPr sz="2400"/>
          </a:p>
        </p:txBody>
      </p:sp>
      <p:sp>
        <p:nvSpPr>
          <p:cNvPr id="681" name="Google Shape;681;p83"/>
          <p:cNvSpPr txBox="1"/>
          <p:nvPr>
            <p:ph idx="1" type="body"/>
          </p:nvPr>
        </p:nvSpPr>
        <p:spPr>
          <a:xfrm>
            <a:off x="457200" y="627534"/>
            <a:ext cx="8229600" cy="442849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400"/>
              <a:buNone/>
            </a:pPr>
            <a:r>
              <a:rPr b="1" lang="en" sz="1400" u="sng"/>
              <a:t>The most significant report to date, on global research evidence supporting arts in health</a:t>
            </a:r>
            <a:r>
              <a:rPr lang="en" sz="1400"/>
              <a:t>: </a:t>
            </a:r>
            <a:r>
              <a:rPr i="1" lang="en" sz="1400"/>
              <a:t>Health evidence network synthesis report 67: What is the evidence on the role of the arts in improving health and well-being? A scoping review</a:t>
            </a:r>
            <a:r>
              <a:rPr lang="en" sz="1400"/>
              <a:t>. World Health Organization (Fancourt &amp; Finn, 2019).</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Global research through the World Health Organization (WHO) provides </a:t>
            </a:r>
            <a:r>
              <a:rPr lang="en" sz="1400" u="sng"/>
              <a:t>strong empirical support for evidence on the positive impacts of </a:t>
            </a:r>
            <a:r>
              <a:rPr b="1" lang="en" sz="1400" u="sng"/>
              <a:t>engagement</a:t>
            </a:r>
            <a:r>
              <a:rPr lang="en" sz="1400" u="sng"/>
              <a:t> in the arts for health and well-being</a:t>
            </a:r>
            <a:r>
              <a:rPr lang="en" sz="1400"/>
              <a:t>.</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Over the past two decades there has been increasing global research into the effectiveness of arts on health and well-being along with policy and practice developments. </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The report synthesizes global evidence on the role of arts in improving health and well-being. </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u="sng"/>
              <a:t>Results from over 3,000 studies identified a major role for the arts in</a:t>
            </a:r>
            <a:r>
              <a:rPr lang="en" sz="1400"/>
              <a:t>:</a:t>
            </a:r>
            <a:endParaRPr/>
          </a:p>
          <a:p>
            <a:pPr indent="0" lvl="0" marL="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b="1" lang="en" sz="1400"/>
              <a:t>Prevention of ill health</a:t>
            </a:r>
            <a:endParaRPr/>
          </a:p>
          <a:p>
            <a:pPr indent="-285750" lvl="1" marL="742950" rtl="0" algn="l">
              <a:spcBef>
                <a:spcPts val="280"/>
              </a:spcBef>
              <a:spcAft>
                <a:spcPts val="0"/>
              </a:spcAft>
              <a:buClr>
                <a:schemeClr val="dk1"/>
              </a:buClr>
              <a:buSzPts val="1400"/>
              <a:buChar char="–"/>
            </a:pPr>
            <a:r>
              <a:rPr b="1" lang="en" sz="1400"/>
              <a:t>Promotion of health</a:t>
            </a:r>
            <a:endParaRPr/>
          </a:p>
          <a:p>
            <a:pPr indent="-285750" lvl="1" marL="742950" rtl="0" algn="l">
              <a:spcBef>
                <a:spcPts val="280"/>
              </a:spcBef>
              <a:spcAft>
                <a:spcPts val="0"/>
              </a:spcAft>
              <a:buClr>
                <a:schemeClr val="dk1"/>
              </a:buClr>
              <a:buSzPts val="1400"/>
              <a:buChar char="–"/>
            </a:pPr>
            <a:r>
              <a:rPr b="1" lang="en" sz="1400"/>
              <a:t>Management and treatment of illness across the life span</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Evidence from diverse disciplines was gathered from uncontrolled pilot studies, case studies, small-scale cross sectional surveys, nationally representative longitudinal cohort studies, community-wide ethnographies, and randomized control groups.</a:t>
            </a:r>
            <a:endParaRPr/>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p:nvPr/>
        </p:nvSpPr>
        <p:spPr>
          <a:xfrm>
            <a:off x="0" y="-1"/>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9" name="Google Shape;179;p30"/>
          <p:cNvSpPr/>
          <p:nvPr/>
        </p:nvSpPr>
        <p:spPr>
          <a:xfrm>
            <a:off x="0" y="0"/>
            <a:ext cx="9141714" cy="5143500"/>
          </a:xfrm>
          <a:prstGeom prst="rect">
            <a:avLst/>
          </a:prstGeom>
          <a:solidFill>
            <a:schemeClr val="l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id="180" name="Google Shape;180;p30"/>
          <p:cNvPicPr preferRelativeResize="0"/>
          <p:nvPr/>
        </p:nvPicPr>
        <p:blipFill rotWithShape="1">
          <a:blip r:embed="rId3">
            <a:alphaModFix/>
          </a:blip>
          <a:srcRect b="0" l="0" r="0" t="0"/>
          <a:stretch/>
        </p:blipFill>
        <p:spPr>
          <a:xfrm>
            <a:off x="0" y="0"/>
            <a:ext cx="9141714" cy="5146785"/>
          </a:xfrm>
          <a:prstGeom prst="rect">
            <a:avLst/>
          </a:prstGeom>
          <a:noFill/>
          <a:ln>
            <a:noFill/>
          </a:ln>
        </p:spPr>
      </p:pic>
      <p:sp>
        <p:nvSpPr>
          <p:cNvPr id="181" name="Google Shape;181;p30"/>
          <p:cNvSpPr/>
          <p:nvPr/>
        </p:nvSpPr>
        <p:spPr>
          <a:xfrm>
            <a:off x="0" y="0"/>
            <a:ext cx="9141714" cy="5143500"/>
          </a:xfrm>
          <a:prstGeom prst="rect">
            <a:avLst/>
          </a:prstGeom>
          <a:solidFill>
            <a:schemeClr val="accen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82" name="Google Shape;182;p30"/>
          <p:cNvSpPr/>
          <p:nvPr/>
        </p:nvSpPr>
        <p:spPr>
          <a:xfrm>
            <a:off x="403906" y="546881"/>
            <a:ext cx="5592722" cy="404973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rgbClr val="F7CAAC"/>
              </a:solidFill>
              <a:latin typeface="Calibri"/>
              <a:ea typeface="Calibri"/>
              <a:cs typeface="Calibri"/>
              <a:sym typeface="Calibri"/>
            </a:endParaRPr>
          </a:p>
        </p:txBody>
      </p:sp>
      <p:sp>
        <p:nvSpPr>
          <p:cNvPr id="183" name="Google Shape;183;p30"/>
          <p:cNvSpPr txBox="1"/>
          <p:nvPr>
            <p:ph type="title"/>
          </p:nvPr>
        </p:nvSpPr>
        <p:spPr>
          <a:xfrm>
            <a:off x="403906" y="546881"/>
            <a:ext cx="5536245" cy="782731"/>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2400"/>
              <a:buFont typeface="Calibri"/>
              <a:buNone/>
            </a:pPr>
            <a:r>
              <a:rPr b="1" lang="en" sz="2400"/>
              <a:t>Statutory Law versus </a:t>
            </a:r>
            <a:br>
              <a:rPr b="1" lang="en" sz="2400"/>
            </a:br>
            <a:r>
              <a:rPr b="1" lang="en" sz="2400"/>
              <a:t>Regulatory Law</a:t>
            </a:r>
            <a:endParaRPr b="1" sz="2400"/>
          </a:p>
        </p:txBody>
      </p:sp>
      <p:sp>
        <p:nvSpPr>
          <p:cNvPr id="184" name="Google Shape;184;p30"/>
          <p:cNvSpPr txBox="1"/>
          <p:nvPr>
            <p:ph idx="1" type="body"/>
          </p:nvPr>
        </p:nvSpPr>
        <p:spPr>
          <a:xfrm>
            <a:off x="539553" y="1491630"/>
            <a:ext cx="5312682" cy="345638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b="1" i="1" lang="en" sz="1600"/>
              <a:t>Statutory laws </a:t>
            </a:r>
            <a:r>
              <a:rPr lang="en" sz="1600"/>
              <a:t>are the laws passed in Parliament (i.e., at the federal level) or in the provincial or territorial legislatures.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b="1" i="1" lang="en" sz="1600"/>
              <a:t>Regulatory law </a:t>
            </a:r>
            <a:r>
              <a:rPr lang="en" sz="1600"/>
              <a:t>possesses the legally binding feature of an act; however, regulatory law is made by delegated persons or organizations, such as an administrative agency or a tribunal.</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For example, the </a:t>
            </a:r>
            <a:r>
              <a:rPr i="1" lang="en" sz="1600"/>
              <a:t>Food and Drugs Act</a:t>
            </a:r>
            <a:r>
              <a:rPr lang="en" sz="1600"/>
              <a:t> oversees Health Canada’s </a:t>
            </a:r>
            <a:r>
              <a:rPr i="1" lang="en" sz="1600"/>
              <a:t>Food and Drug Regulations</a:t>
            </a:r>
            <a:endParaRPr/>
          </a:p>
          <a:p>
            <a:pPr indent="0" lvl="1" marL="457200" rtl="0" algn="l">
              <a:spcBef>
                <a:spcPts val="320"/>
              </a:spcBef>
              <a:spcAft>
                <a:spcPts val="0"/>
              </a:spcAft>
              <a:buClr>
                <a:schemeClr val="dk1"/>
              </a:buClr>
              <a:buSzPts val="1600"/>
              <a:buNone/>
            </a:pPr>
            <a:r>
              <a:t/>
            </a:r>
            <a:endParaRPr i="1" sz="1600"/>
          </a:p>
          <a:p>
            <a:pPr indent="-342900" lvl="0" marL="342900" rtl="0" algn="l">
              <a:spcBef>
                <a:spcPts val="320"/>
              </a:spcBef>
              <a:spcAft>
                <a:spcPts val="0"/>
              </a:spcAft>
              <a:buClr>
                <a:schemeClr val="dk1"/>
              </a:buClr>
              <a:buSzPts val="1600"/>
              <a:buChar char="•"/>
            </a:pPr>
            <a:r>
              <a:rPr b="1" lang="en" sz="1600"/>
              <a:t>In health care, </a:t>
            </a:r>
            <a:r>
              <a:rPr b="1" lang="en" sz="1600" u="sng"/>
              <a:t>regulatory law</a:t>
            </a:r>
            <a:r>
              <a:rPr b="1" lang="en" sz="1600"/>
              <a:t> affects hospital boards, health care institutions, and bodies governing health care professionals.</a:t>
            </a:r>
            <a:endParaRPr/>
          </a:p>
          <a:p>
            <a:pPr indent="-228600" lvl="0" marL="342900" rtl="0" algn="l">
              <a:spcBef>
                <a:spcPts val="360"/>
              </a:spcBef>
              <a:spcAft>
                <a:spcPts val="0"/>
              </a:spcAft>
              <a:buClr>
                <a:schemeClr val="dk1"/>
              </a:buClr>
              <a:buSzPts val="1800"/>
              <a:buNone/>
            </a:pPr>
            <a:r>
              <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84"/>
          <p:cNvSpPr txBox="1"/>
          <p:nvPr>
            <p:ph type="title"/>
          </p:nvPr>
        </p:nvSpPr>
        <p:spPr>
          <a:xfrm>
            <a:off x="457200" y="87474"/>
            <a:ext cx="8229600" cy="43204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Arts &amp; health – Global synthesis of research evidence</a:t>
            </a:r>
            <a:endParaRPr sz="2400"/>
          </a:p>
        </p:txBody>
      </p:sp>
      <p:sp>
        <p:nvSpPr>
          <p:cNvPr id="687" name="Google Shape;687;p84"/>
          <p:cNvSpPr txBox="1"/>
          <p:nvPr>
            <p:ph idx="1" type="body"/>
          </p:nvPr>
        </p:nvSpPr>
        <p:spPr>
          <a:xfrm>
            <a:off x="457200" y="627534"/>
            <a:ext cx="8229600" cy="4428492"/>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1400"/>
              <a:buNone/>
            </a:pPr>
            <a:r>
              <a:rPr b="1" lang="en" sz="1400"/>
              <a:t>Key Findings</a:t>
            </a:r>
            <a:endParaRPr sz="1400"/>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u="sng"/>
              <a:t>Because of a lack of awareness or evidence surrounding arts in health, there has been little consistency in policy development</a:t>
            </a:r>
            <a:r>
              <a:rPr lang="en" sz="1400"/>
              <a:t>. This report aimed to close the awareness gap by mapping the current available evidence in the field study based on this research question: </a:t>
            </a:r>
            <a:r>
              <a:rPr b="1" i="1" lang="en" sz="1400"/>
              <a:t>“What is the evidence on the role of the arts in improving health and well-being?”</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a:t>Overall findings demonstrated that the arts can potentially impact both mental and physical health. </a:t>
            </a:r>
            <a:r>
              <a:rPr b="1" lang="en" sz="1400"/>
              <a:t>Results clustered under 2 themes: Prevention and promotion</a:t>
            </a:r>
            <a:r>
              <a:rPr lang="en" sz="1400"/>
              <a:t>.</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u="sng"/>
              <a:t>Contributions of the arts in prevention and promotion</a:t>
            </a:r>
            <a:r>
              <a:rPr lang="en" sz="1400"/>
              <a:t>:</a:t>
            </a:r>
            <a:endParaRPr/>
          </a:p>
          <a:p>
            <a:pPr indent="0" lvl="0" marL="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lang="en" sz="1400"/>
              <a:t>Can affect the social determinants of health</a:t>
            </a:r>
            <a:endParaRPr/>
          </a:p>
          <a:p>
            <a:pPr indent="-285750" lvl="1" marL="742950" rtl="0" algn="l">
              <a:spcBef>
                <a:spcPts val="280"/>
              </a:spcBef>
              <a:spcAft>
                <a:spcPts val="0"/>
              </a:spcAft>
              <a:buClr>
                <a:schemeClr val="dk1"/>
              </a:buClr>
              <a:buSzPts val="1400"/>
              <a:buChar char="–"/>
            </a:pPr>
            <a:r>
              <a:rPr lang="en" sz="1400"/>
              <a:t>Support child development</a:t>
            </a:r>
            <a:endParaRPr/>
          </a:p>
          <a:p>
            <a:pPr indent="-285750" lvl="1" marL="742950" rtl="0" algn="l">
              <a:spcBef>
                <a:spcPts val="280"/>
              </a:spcBef>
              <a:spcAft>
                <a:spcPts val="0"/>
              </a:spcAft>
              <a:buClr>
                <a:schemeClr val="dk1"/>
              </a:buClr>
              <a:buSzPts val="1400"/>
              <a:buChar char="–"/>
            </a:pPr>
            <a:r>
              <a:rPr lang="en" sz="1400"/>
              <a:t>Encourage health-promoting behaviours</a:t>
            </a:r>
            <a:endParaRPr/>
          </a:p>
          <a:p>
            <a:pPr indent="-285750" lvl="1" marL="742950" rtl="0" algn="l">
              <a:spcBef>
                <a:spcPts val="280"/>
              </a:spcBef>
              <a:spcAft>
                <a:spcPts val="0"/>
              </a:spcAft>
              <a:buClr>
                <a:schemeClr val="dk1"/>
              </a:buClr>
              <a:buSzPts val="1400"/>
              <a:buChar char="–"/>
            </a:pPr>
            <a:r>
              <a:rPr lang="en" sz="1400"/>
              <a:t>Help prevent ill health</a:t>
            </a:r>
            <a:endParaRPr/>
          </a:p>
          <a:p>
            <a:pPr indent="-285750" lvl="1" marL="742950" rtl="0" algn="l">
              <a:spcBef>
                <a:spcPts val="280"/>
              </a:spcBef>
              <a:spcAft>
                <a:spcPts val="0"/>
              </a:spcAft>
              <a:buClr>
                <a:schemeClr val="dk1"/>
              </a:buClr>
              <a:buSzPts val="1400"/>
              <a:buChar char="–"/>
            </a:pPr>
            <a:r>
              <a:rPr lang="en" sz="1400"/>
              <a:t>Support caregiving</a:t>
            </a:r>
            <a:endParaRPr sz="1400"/>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u="sng"/>
              <a:t>Contributions of the arts within management and treatment</a:t>
            </a:r>
            <a:endParaRPr sz="1400"/>
          </a:p>
          <a:p>
            <a:pPr indent="0" lvl="0" marL="0" rtl="0" algn="l">
              <a:spcBef>
                <a:spcPts val="280"/>
              </a:spcBef>
              <a:spcAft>
                <a:spcPts val="0"/>
              </a:spcAft>
              <a:buClr>
                <a:schemeClr val="dk1"/>
              </a:buClr>
              <a:buSzPts val="1400"/>
              <a:buNone/>
            </a:pPr>
            <a:r>
              <a:t/>
            </a:r>
            <a:endParaRPr sz="1400" u="sng"/>
          </a:p>
          <a:p>
            <a:pPr indent="-285750" lvl="1" marL="742950" rtl="0" algn="l">
              <a:spcBef>
                <a:spcPts val="280"/>
              </a:spcBef>
              <a:spcAft>
                <a:spcPts val="0"/>
              </a:spcAft>
              <a:buClr>
                <a:schemeClr val="dk1"/>
              </a:buClr>
              <a:buSzPts val="1400"/>
              <a:buChar char="–"/>
            </a:pPr>
            <a:r>
              <a:rPr lang="en" sz="1400"/>
              <a:t>Can help people experience mental illness</a:t>
            </a:r>
            <a:endParaRPr/>
          </a:p>
          <a:p>
            <a:pPr indent="-285750" lvl="1" marL="742950" rtl="0" algn="l">
              <a:spcBef>
                <a:spcPts val="280"/>
              </a:spcBef>
              <a:spcAft>
                <a:spcPts val="0"/>
              </a:spcAft>
              <a:buClr>
                <a:schemeClr val="dk1"/>
              </a:buClr>
              <a:buSzPts val="1400"/>
              <a:buChar char="–"/>
            </a:pPr>
            <a:r>
              <a:rPr lang="en" sz="1400"/>
              <a:t>Support people with neurodevelopmental and neurological disorders </a:t>
            </a:r>
            <a:endParaRPr/>
          </a:p>
          <a:p>
            <a:pPr indent="-285750" lvl="1" marL="742950" rtl="0" algn="l">
              <a:spcBef>
                <a:spcPts val="280"/>
              </a:spcBef>
              <a:spcAft>
                <a:spcPts val="0"/>
              </a:spcAft>
              <a:buClr>
                <a:schemeClr val="dk1"/>
              </a:buClr>
              <a:buSzPts val="1400"/>
              <a:buChar char="–"/>
            </a:pPr>
            <a:r>
              <a:rPr lang="en" sz="1400"/>
              <a:t>Assist with management of non-communicable diseases</a:t>
            </a:r>
            <a:endParaRPr/>
          </a:p>
          <a:p>
            <a:pPr indent="-285750" lvl="1" marL="742950" rtl="0" algn="l">
              <a:spcBef>
                <a:spcPts val="280"/>
              </a:spcBef>
              <a:spcAft>
                <a:spcPts val="0"/>
              </a:spcAft>
              <a:buClr>
                <a:schemeClr val="dk1"/>
              </a:buClr>
              <a:buSzPts val="1400"/>
              <a:buChar char="–"/>
            </a:pPr>
            <a:r>
              <a:rPr lang="en" sz="1400"/>
              <a:t>Support end-of-life care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85"/>
          <p:cNvSpPr txBox="1"/>
          <p:nvPr>
            <p:ph type="title"/>
          </p:nvPr>
        </p:nvSpPr>
        <p:spPr>
          <a:xfrm>
            <a:off x="457200" y="87474"/>
            <a:ext cx="8229600" cy="43204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Arts &amp; health – Global synthesis of research evidence</a:t>
            </a:r>
            <a:endParaRPr sz="2400"/>
          </a:p>
        </p:txBody>
      </p:sp>
      <p:sp>
        <p:nvSpPr>
          <p:cNvPr id="693" name="Google Shape;693;p85"/>
          <p:cNvSpPr txBox="1"/>
          <p:nvPr>
            <p:ph idx="1" type="body"/>
          </p:nvPr>
        </p:nvSpPr>
        <p:spPr>
          <a:xfrm>
            <a:off x="457200" y="627534"/>
            <a:ext cx="8229600" cy="442849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400"/>
              <a:buNone/>
            </a:pPr>
            <a:r>
              <a:rPr b="1" lang="en" sz="1400"/>
              <a:t>Policy Considerations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rPr lang="en" sz="1400"/>
              <a:t>A number of considerations can be derived from the evidence mapped in this report; these target both the cultural and the health and social care sectors. </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u="sng"/>
              <a:t>Acknowledge the growing evidence </a:t>
            </a:r>
            <a:r>
              <a:rPr lang="en" sz="1400"/>
              <a:t>base</a:t>
            </a:r>
            <a:r>
              <a:rPr lang="en" sz="1400" u="sng"/>
              <a:t> for the role of the arts in improving health and well-being by</a:t>
            </a:r>
            <a:r>
              <a:rPr b="1" lang="en" sz="1400"/>
              <a:t>:</a:t>
            </a:r>
            <a:endParaRPr/>
          </a:p>
          <a:p>
            <a:pPr indent="0" lvl="0" marL="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b="1" lang="en" sz="1400"/>
              <a:t>Supporting the implementation of arts interventions where a substantial evidence base exists</a:t>
            </a:r>
            <a:r>
              <a:rPr lang="en" sz="1400"/>
              <a:t>, such as the use of recorded music for patients prior to surgery, arts for patients with dementia and community arts programmes for mental health;</a:t>
            </a:r>
            <a:endParaRPr/>
          </a:p>
          <a:p>
            <a:pPr indent="0" lvl="0" marL="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b="1" lang="en" sz="1400"/>
              <a:t>Sharing knowledge and practice of arts interventions that countries have found effective </a:t>
            </a:r>
            <a:r>
              <a:rPr lang="en" sz="1400"/>
              <a:t>in their context to promote health, improve health behaviours or address health inequalities and inequities; and</a:t>
            </a:r>
            <a:endParaRPr/>
          </a:p>
          <a:p>
            <a:pPr indent="0" lvl="0" marL="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lang="en" sz="1400"/>
              <a:t>Supporting research in the arts and health, particularly </a:t>
            </a:r>
            <a:r>
              <a:rPr b="1" lang="en" sz="1400"/>
              <a:t>focusing on policy-relevant areas </a:t>
            </a:r>
            <a:r>
              <a:rPr lang="en" sz="1400"/>
              <a:t>such as studies that examine interventions scaled up to larger populations, or studies that explore the feasibility, acceptability and suitability of new arts interventions.</a:t>
            </a:r>
            <a:endParaRPr sz="14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6"/>
          <p:cNvSpPr txBox="1"/>
          <p:nvPr>
            <p:ph type="title"/>
          </p:nvPr>
        </p:nvSpPr>
        <p:spPr>
          <a:xfrm>
            <a:off x="457200" y="87474"/>
            <a:ext cx="8229600" cy="43204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Arts &amp; health – Global synthesis of research evidence</a:t>
            </a:r>
            <a:endParaRPr sz="2400"/>
          </a:p>
        </p:txBody>
      </p:sp>
      <p:sp>
        <p:nvSpPr>
          <p:cNvPr id="699" name="Google Shape;699;p86"/>
          <p:cNvSpPr txBox="1"/>
          <p:nvPr>
            <p:ph idx="1" type="body"/>
          </p:nvPr>
        </p:nvSpPr>
        <p:spPr>
          <a:xfrm>
            <a:off x="457200" y="627534"/>
            <a:ext cx="8229600" cy="4428492"/>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1400"/>
              <a:buNone/>
            </a:pPr>
            <a:r>
              <a:rPr lang="en" sz="1400"/>
              <a:t>Policy Considerations </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u="sng"/>
              <a:t>Recognize the added health value of engagement with the arts by</a:t>
            </a:r>
            <a:r>
              <a:rPr b="1" lang="en" sz="1400"/>
              <a:t>:</a:t>
            </a:r>
            <a:endParaRPr/>
          </a:p>
          <a:p>
            <a:pPr indent="0" lvl="1" marL="45720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lang="en" sz="1400"/>
              <a:t>Ensuring that culturally diverse forms of art are available ad accessible to a range of different groups across the life-course, especially those from disadvantaged minorities;</a:t>
            </a:r>
            <a:endParaRPr/>
          </a:p>
          <a:p>
            <a:pPr indent="0" lvl="1" marL="45720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lang="en" sz="1400"/>
              <a:t>Encouraging arts and cultural organizations to make health and well-being and integral and strategic part of their work;</a:t>
            </a:r>
            <a:endParaRPr/>
          </a:p>
          <a:p>
            <a:pPr indent="0" lvl="1" marL="45720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lang="en" sz="1400"/>
              <a:t>Actively promoting public awareness of the potential benefits of arts engagement for health; and</a:t>
            </a:r>
            <a:endParaRPr/>
          </a:p>
          <a:p>
            <a:pPr indent="0" lvl="1" marL="45720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lang="en" sz="1400"/>
              <a:t>Developing interventions that encourage arts engagement to support healthy lifestyles.</a:t>
            </a:r>
            <a:endParaRPr/>
          </a:p>
          <a:p>
            <a:pPr indent="0" lvl="0" marL="0" rtl="0" algn="l">
              <a:spcBef>
                <a:spcPts val="280"/>
              </a:spcBef>
              <a:spcAft>
                <a:spcPts val="0"/>
              </a:spcAft>
              <a:buClr>
                <a:schemeClr val="dk1"/>
              </a:buClr>
              <a:buSzPts val="1400"/>
              <a:buNone/>
            </a:pPr>
            <a:r>
              <a:t/>
            </a:r>
            <a:endParaRPr sz="1400"/>
          </a:p>
          <a:p>
            <a:pPr indent="-342900" lvl="0" marL="342900" rtl="0" algn="l">
              <a:spcBef>
                <a:spcPts val="280"/>
              </a:spcBef>
              <a:spcAft>
                <a:spcPts val="0"/>
              </a:spcAft>
              <a:buClr>
                <a:schemeClr val="dk1"/>
              </a:buClr>
              <a:buSzPts val="1400"/>
              <a:buChar char="•"/>
            </a:pPr>
            <a:r>
              <a:rPr lang="en" sz="1400" u="sng"/>
              <a:t>Note the cross-sectoral nature of the arts and health field through</a:t>
            </a:r>
            <a:r>
              <a:rPr lang="en" sz="1400"/>
              <a:t>:</a:t>
            </a:r>
            <a:endParaRPr/>
          </a:p>
          <a:p>
            <a:pPr indent="0" lvl="0" marL="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b="1" lang="en" sz="1400"/>
              <a:t>Strengthening structures and mechanisms for collaboration between the culture, social care and health sectors, such as introducing programmes that are co-financed by different budgets</a:t>
            </a:r>
            <a:r>
              <a:rPr lang="en" sz="1400"/>
              <a:t>;</a:t>
            </a:r>
            <a:endParaRPr/>
          </a:p>
          <a:p>
            <a:pPr indent="0" lvl="1" marL="45720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lang="en" sz="1400"/>
              <a:t>Considering the introduction, or strengthening, of lines of </a:t>
            </a:r>
            <a:r>
              <a:rPr b="1" lang="en" sz="1400"/>
              <a:t>referral from health and social care to arts programmes</a:t>
            </a:r>
            <a:r>
              <a:rPr lang="en" sz="1400"/>
              <a:t>, for example through the use of social prescribing schemes; and</a:t>
            </a:r>
            <a:endParaRPr/>
          </a:p>
          <a:p>
            <a:pPr indent="0" lvl="1" marL="457200" rtl="0" algn="l">
              <a:spcBef>
                <a:spcPts val="280"/>
              </a:spcBef>
              <a:spcAft>
                <a:spcPts val="0"/>
              </a:spcAft>
              <a:buClr>
                <a:schemeClr val="dk1"/>
              </a:buClr>
              <a:buSzPts val="1400"/>
              <a:buNone/>
            </a:pPr>
            <a:r>
              <a:t/>
            </a:r>
            <a:endParaRPr sz="1400"/>
          </a:p>
          <a:p>
            <a:pPr indent="-285750" lvl="1" marL="742950" rtl="0" algn="l">
              <a:spcBef>
                <a:spcPts val="280"/>
              </a:spcBef>
              <a:spcAft>
                <a:spcPts val="0"/>
              </a:spcAft>
              <a:buClr>
                <a:schemeClr val="dk1"/>
              </a:buClr>
              <a:buSzPts val="1400"/>
              <a:buChar char="–"/>
            </a:pPr>
            <a:r>
              <a:rPr lang="en" sz="1400"/>
              <a:t>Supporting the inclusion of arts and humanities education within the training of health-care professionals to improve their clinical, personal and communication skills.</a:t>
            </a:r>
            <a:endParaRPr sz="1400"/>
          </a:p>
          <a:p>
            <a:pPr indent="0" lvl="0" marL="0" rtl="0" algn="l">
              <a:spcBef>
                <a:spcPts val="280"/>
              </a:spcBef>
              <a:spcAft>
                <a:spcPts val="0"/>
              </a:spcAft>
              <a:buClr>
                <a:schemeClr val="dk1"/>
              </a:buClr>
              <a:buSzPts val="1400"/>
              <a:buNone/>
            </a:pPr>
            <a:r>
              <a:t/>
            </a:r>
            <a:endParaRPr sz="1400" u="sng"/>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87"/>
          <p:cNvSpPr txBox="1"/>
          <p:nvPr>
            <p:ph type="title"/>
          </p:nvPr>
        </p:nvSpPr>
        <p:spPr>
          <a:xfrm>
            <a:off x="457200" y="87474"/>
            <a:ext cx="8229600" cy="43204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Arts &amp; health – Global synthesis of research evidence</a:t>
            </a:r>
            <a:endParaRPr sz="2400"/>
          </a:p>
        </p:txBody>
      </p:sp>
      <p:sp>
        <p:nvSpPr>
          <p:cNvPr id="705" name="Google Shape;705;p87"/>
          <p:cNvSpPr txBox="1"/>
          <p:nvPr>
            <p:ph idx="1" type="body"/>
          </p:nvPr>
        </p:nvSpPr>
        <p:spPr>
          <a:xfrm>
            <a:off x="457200" y="627534"/>
            <a:ext cx="8229600" cy="442849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u="sng"/>
          </a:p>
          <a:p>
            <a:pPr indent="0" lvl="0" marL="0" rtl="0" algn="l">
              <a:spcBef>
                <a:spcPts val="360"/>
              </a:spcBef>
              <a:spcAft>
                <a:spcPts val="0"/>
              </a:spcAft>
              <a:buClr>
                <a:schemeClr val="dk1"/>
              </a:buClr>
              <a:buSzPts val="1800"/>
              <a:buNone/>
            </a:pPr>
            <a:r>
              <a:t/>
            </a:r>
            <a:endParaRPr b="1" sz="1800"/>
          </a:p>
          <a:p>
            <a:pPr indent="0" lvl="0" marL="0" rtl="0" algn="l">
              <a:spcBef>
                <a:spcPts val="360"/>
              </a:spcBef>
              <a:spcAft>
                <a:spcPts val="0"/>
              </a:spcAft>
              <a:buClr>
                <a:schemeClr val="dk1"/>
              </a:buClr>
              <a:buSzPts val="1800"/>
              <a:buNone/>
            </a:pPr>
            <a:r>
              <a:rPr b="1" lang="en" sz="1800"/>
              <a:t>Conclusion</a:t>
            </a:r>
            <a:r>
              <a:rPr lang="en" sz="1800"/>
              <a:t>:</a:t>
            </a:r>
            <a:endParaRPr/>
          </a:p>
          <a:p>
            <a:pPr indent="0" lvl="0" marL="0" rtl="0" algn="l">
              <a:spcBef>
                <a:spcPts val="360"/>
              </a:spcBef>
              <a:spcAft>
                <a:spcPts val="0"/>
              </a:spcAft>
              <a:buClr>
                <a:schemeClr val="dk1"/>
              </a:buClr>
              <a:buSzPts val="1800"/>
              <a:buNone/>
            </a:pPr>
            <a:r>
              <a:t/>
            </a:r>
            <a:endParaRPr sz="1800"/>
          </a:p>
          <a:p>
            <a:pPr indent="0" lvl="0" marL="0" rtl="0" algn="l">
              <a:lnSpc>
                <a:spcPct val="150000"/>
              </a:lnSpc>
              <a:spcBef>
                <a:spcPts val="360"/>
              </a:spcBef>
              <a:spcAft>
                <a:spcPts val="0"/>
              </a:spcAft>
              <a:buClr>
                <a:schemeClr val="dk1"/>
              </a:buClr>
              <a:buSzPts val="1800"/>
              <a:buNone/>
            </a:pPr>
            <a:r>
              <a:rPr lang="en" sz="1800"/>
              <a:t>Given the size of the evidence, the report raises a number of policy considerations to support the development of long term policies and strategies to provide more collaborations between arts and health sectors.</a:t>
            </a:r>
            <a:endParaRPr sz="18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8"/>
          <p:cNvSpPr txBox="1"/>
          <p:nvPr>
            <p:ph type="title"/>
          </p:nvPr>
        </p:nvSpPr>
        <p:spPr>
          <a:xfrm>
            <a:off x="457200" y="205978"/>
            <a:ext cx="8229600" cy="3675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b="1" lang="en" sz="2400"/>
              <a:t>The arts in public health policy: progress and opportunities</a:t>
            </a:r>
            <a:endParaRPr b="1" sz="2400"/>
          </a:p>
        </p:txBody>
      </p:sp>
      <p:sp>
        <p:nvSpPr>
          <p:cNvPr id="711" name="Google Shape;711;p88"/>
          <p:cNvSpPr txBox="1"/>
          <p:nvPr>
            <p:ph idx="1" type="body"/>
          </p:nvPr>
        </p:nvSpPr>
        <p:spPr>
          <a:xfrm>
            <a:off x="457200" y="681540"/>
            <a:ext cx="8229600" cy="432048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1200"/>
              <a:buNone/>
            </a:pPr>
            <a:r>
              <a:rPr lang="en" sz="1200"/>
              <a:t>[From Dow, Warran, Letrondo, &amp; Fancourt (2023)]</a:t>
            </a:r>
            <a:endParaRPr/>
          </a:p>
          <a:p>
            <a:pPr indent="0" lvl="0" marL="0" rtl="0" algn="l">
              <a:spcBef>
                <a:spcPts val="240"/>
              </a:spcBef>
              <a:spcAft>
                <a:spcPts val="0"/>
              </a:spcAft>
              <a:buClr>
                <a:schemeClr val="dk1"/>
              </a:buClr>
              <a:buSzPts val="1200"/>
              <a:buNone/>
            </a:pPr>
            <a:r>
              <a:t/>
            </a:r>
            <a:endParaRPr sz="1200"/>
          </a:p>
          <a:p>
            <a:pPr indent="0" lvl="0" marL="0" rtl="0" algn="l">
              <a:spcBef>
                <a:spcPts val="320"/>
              </a:spcBef>
              <a:spcAft>
                <a:spcPts val="0"/>
              </a:spcAft>
              <a:buClr>
                <a:schemeClr val="dk1"/>
              </a:buClr>
              <a:buSzPts val="1600"/>
              <a:buNone/>
            </a:pPr>
            <a:r>
              <a:rPr lang="en" sz="1600"/>
              <a:t>With growing evidence indicating the role the arts play in promoting good health and preventing and managing illness: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Call for inter-sectorial approach across policy development to address public health  and health promotion issues.</a:t>
            </a:r>
            <a:endParaRPr/>
          </a:p>
          <a:p>
            <a:pPr indent="-241300" lvl="0" marL="34290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Promote strong connections across different government offices (health, arts &amp; culture, etc.)</a:t>
            </a:r>
            <a:endParaRPr/>
          </a:p>
          <a:p>
            <a:pPr indent="-241300" lvl="0" marL="34290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 sz="1600"/>
              <a:t>Examples:</a:t>
            </a:r>
            <a:endParaRPr/>
          </a:p>
          <a:p>
            <a:pPr indent="-241300" lvl="0" marL="3429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Finnish government:  ‘Wellbeing, Health and Promoting Security 2030’ – commitments to increase the use of art activities in rehabilitation through greater cooperation between social and health care, nutrition, exercise, and cultural professionals.</a:t>
            </a:r>
            <a:endParaRPr/>
          </a:p>
          <a:p>
            <a:pPr indent="-184150" lvl="1" marL="74295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Arts Council of Wales 2018: proposals to increase funding for arts activities that promote prevention, wellbeing, and recovery for mental ill health.</a:t>
            </a:r>
            <a:endParaRPr/>
          </a:p>
          <a:p>
            <a:pPr indent="-184150" lvl="1" marL="74295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 sz="1600"/>
              <a:t>Ethiopia’s Mental Health Strategy – recognition that a multi-sectorial approach that includes the Ministry for Culture is needed to address poor mental health.</a:t>
            </a:r>
            <a:endParaRPr sz="1600"/>
          </a:p>
          <a:p>
            <a:pPr indent="-209550" lvl="1" marL="742950" rtl="0" algn="l">
              <a:spcBef>
                <a:spcPts val="240"/>
              </a:spcBef>
              <a:spcAft>
                <a:spcPts val="0"/>
              </a:spcAft>
              <a:buClr>
                <a:schemeClr val="dk1"/>
              </a:buClr>
              <a:buSzPts val="1200"/>
              <a:buNone/>
            </a:pPr>
            <a:r>
              <a:t/>
            </a:r>
            <a:endParaRPr sz="12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89"/>
          <p:cNvSpPr txBox="1"/>
          <p:nvPr>
            <p:ph type="title"/>
          </p:nvPr>
        </p:nvSpPr>
        <p:spPr>
          <a:xfrm>
            <a:off x="457200" y="205978"/>
            <a:ext cx="8229600" cy="74559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b="1" lang="en" sz="2400"/>
              <a:t>Examples of local arts-in-health initiatives</a:t>
            </a:r>
            <a:endParaRPr b="1" sz="2400"/>
          </a:p>
        </p:txBody>
      </p:sp>
      <p:sp>
        <p:nvSpPr>
          <p:cNvPr id="717" name="Google Shape;717;p89"/>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Youth mental health performance study</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Research on the benefits of reminiscence and life review for older adults in care</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Older adult driving study (‘No particular place to go’)</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Voices in Motion </a:t>
            </a:r>
            <a:endParaRPr sz="18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0"/>
          <p:cNvSpPr txBox="1"/>
          <p:nvPr>
            <p:ph type="title"/>
          </p:nvPr>
        </p:nvSpPr>
        <p:spPr>
          <a:xfrm>
            <a:off x="457200" y="205979"/>
            <a:ext cx="8229600" cy="4755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 sz="2400"/>
              <a:t>Arts and youth mental health</a:t>
            </a:r>
            <a:endParaRPr sz="2400"/>
          </a:p>
        </p:txBody>
      </p:sp>
      <p:sp>
        <p:nvSpPr>
          <p:cNvPr id="723" name="Google Shape;723;p90"/>
          <p:cNvSpPr txBox="1"/>
          <p:nvPr>
            <p:ph idx="1" type="body"/>
          </p:nvPr>
        </p:nvSpPr>
        <p:spPr>
          <a:xfrm>
            <a:off x="457200" y="789552"/>
            <a:ext cx="8229600" cy="4212468"/>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1800"/>
              <a:buNone/>
            </a:pPr>
            <a:r>
              <a:rPr lang="en" sz="1800"/>
              <a:t>Studies have shown that coming together as a group to actively engage in the collective creative process is beneficial for mental health. It provides an opportunity to freely express views, giving voice and validation of experiences without fear of judgment. </a:t>
            </a:r>
            <a:endParaRPr/>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rPr lang="en" sz="1800"/>
              <a:t>Ongoing research study (SSHRC): </a:t>
            </a:r>
            <a:r>
              <a:rPr b="1" i="1" lang="en" sz="1800"/>
              <a:t>Youth mental health performance: How young people respond to portrayals of mental health, resilience and well-being in and through drama and performance creation</a:t>
            </a:r>
            <a:r>
              <a:rPr lang="en" sz="1800"/>
              <a:t>.</a:t>
            </a:r>
            <a:endParaRPr/>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This is a large-scale research project implemented in 4 Canadian sites: Victoria, Coquitlam, Toronto, and North Battleford.</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The study brought together secondary school students to engage in theatre play analysis and to devise and perform their original theatre performance reflecting their views on mental health.</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Workshops explored portrayal of youth mental health in selected plays, as to whether these were realistic portrayals of the participants’ experiences and perceptions.</a:t>
            </a:r>
            <a:endParaRPr sz="1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91"/>
          <p:cNvSpPr txBox="1"/>
          <p:nvPr>
            <p:ph type="title"/>
          </p:nvPr>
        </p:nvSpPr>
        <p:spPr>
          <a:xfrm>
            <a:off x="457200" y="195486"/>
            <a:ext cx="8229600" cy="54006"/>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t/>
            </a:r>
            <a:endParaRPr sz="800"/>
          </a:p>
        </p:txBody>
      </p:sp>
      <p:sp>
        <p:nvSpPr>
          <p:cNvPr id="729" name="Google Shape;729;p91"/>
          <p:cNvSpPr txBox="1"/>
          <p:nvPr>
            <p:ph idx="1" type="body"/>
          </p:nvPr>
        </p:nvSpPr>
        <p:spPr>
          <a:xfrm>
            <a:off x="467544" y="303498"/>
            <a:ext cx="8229600" cy="475252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rPr lang="en" sz="1800"/>
              <a:t>Students decided to create their scenes around the broad </a:t>
            </a:r>
            <a:r>
              <a:rPr b="1" lang="en" sz="1800"/>
              <a:t>topics of safety, stress, depression, anxiety, insecurity and impact of the pandemic-induced isolation</a:t>
            </a:r>
            <a:r>
              <a:rPr lang="en" sz="1800"/>
              <a:t>. The themes generated by the students directly aligned with mental health themes noted in the literature. </a:t>
            </a:r>
            <a:endParaRPr/>
          </a:p>
          <a:p>
            <a:pPr indent="0" lvl="0" marL="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t/>
            </a:r>
            <a:endParaRPr sz="1600"/>
          </a:p>
        </p:txBody>
      </p:sp>
      <p:pic>
        <p:nvPicPr>
          <p:cNvPr descr="C:\Users\Ron &amp; Trudy\Pictures\IMG_0472 (4).JPG" id="730" name="Google Shape;730;p91"/>
          <p:cNvPicPr preferRelativeResize="0"/>
          <p:nvPr/>
        </p:nvPicPr>
        <p:blipFill rotWithShape="1">
          <a:blip r:embed="rId3">
            <a:alphaModFix/>
          </a:blip>
          <a:srcRect b="0" l="0" r="0" t="0"/>
          <a:stretch/>
        </p:blipFill>
        <p:spPr>
          <a:xfrm>
            <a:off x="568774" y="1333731"/>
            <a:ext cx="2050542" cy="1408852"/>
          </a:xfrm>
          <a:prstGeom prst="rect">
            <a:avLst/>
          </a:prstGeom>
          <a:noFill/>
          <a:ln>
            <a:noFill/>
          </a:ln>
        </p:spPr>
      </p:pic>
      <p:pic>
        <p:nvPicPr>
          <p:cNvPr descr="C:\Users\Ron &amp; Trudy\Pictures\IMG_0157.JPG" id="731" name="Google Shape;731;p91"/>
          <p:cNvPicPr preferRelativeResize="0"/>
          <p:nvPr/>
        </p:nvPicPr>
        <p:blipFill rotWithShape="1">
          <a:blip r:embed="rId4">
            <a:alphaModFix/>
          </a:blip>
          <a:srcRect b="0" l="0" r="0" t="0"/>
          <a:stretch/>
        </p:blipFill>
        <p:spPr>
          <a:xfrm rot="5400000">
            <a:off x="796413" y="3273951"/>
            <a:ext cx="1821111" cy="1365833"/>
          </a:xfrm>
          <a:prstGeom prst="rect">
            <a:avLst/>
          </a:prstGeom>
          <a:noFill/>
          <a:ln>
            <a:noFill/>
          </a:ln>
        </p:spPr>
      </p:pic>
      <p:pic>
        <p:nvPicPr>
          <p:cNvPr descr="C:\Users\Ron &amp; Trudy\Pictures\IMG_0153.JPG" id="732" name="Google Shape;732;p91"/>
          <p:cNvPicPr preferRelativeResize="0"/>
          <p:nvPr/>
        </p:nvPicPr>
        <p:blipFill rotWithShape="1">
          <a:blip r:embed="rId5">
            <a:alphaModFix/>
          </a:blip>
          <a:srcRect b="0" l="0" r="0" t="0"/>
          <a:stretch/>
        </p:blipFill>
        <p:spPr>
          <a:xfrm rot="5400000">
            <a:off x="3360076" y="3279331"/>
            <a:ext cx="1813941" cy="1362248"/>
          </a:xfrm>
          <a:prstGeom prst="rect">
            <a:avLst/>
          </a:prstGeom>
          <a:noFill/>
          <a:ln>
            <a:noFill/>
          </a:ln>
        </p:spPr>
      </p:pic>
      <p:pic>
        <p:nvPicPr>
          <p:cNvPr descr="C:\Users\Ron &amp; Trudy\Pictures\IMG_0159.JPG" id="733" name="Google Shape;733;p91"/>
          <p:cNvPicPr preferRelativeResize="0"/>
          <p:nvPr/>
        </p:nvPicPr>
        <p:blipFill rotWithShape="1">
          <a:blip r:embed="rId6">
            <a:alphaModFix/>
          </a:blip>
          <a:srcRect b="0" l="0" r="0" t="0"/>
          <a:stretch/>
        </p:blipFill>
        <p:spPr>
          <a:xfrm rot="5400000">
            <a:off x="5955351" y="3277538"/>
            <a:ext cx="1813941" cy="136583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92"/>
          <p:cNvSpPr txBox="1"/>
          <p:nvPr>
            <p:ph type="title"/>
          </p:nvPr>
        </p:nvSpPr>
        <p:spPr>
          <a:xfrm>
            <a:off x="457200" y="205978"/>
            <a:ext cx="8229600" cy="43514"/>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t/>
            </a:r>
            <a:endParaRPr sz="800"/>
          </a:p>
        </p:txBody>
      </p:sp>
      <p:sp>
        <p:nvSpPr>
          <p:cNvPr id="739" name="Google Shape;739;p92"/>
          <p:cNvSpPr txBox="1"/>
          <p:nvPr>
            <p:ph idx="1" type="body"/>
          </p:nvPr>
        </p:nvSpPr>
        <p:spPr>
          <a:xfrm>
            <a:off x="457200" y="357504"/>
            <a:ext cx="8229600" cy="459051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rPr lang="en" sz="1800"/>
              <a:t>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rPr lang="en" sz="1800"/>
              <a:t>Student in front, playing</a:t>
            </a:r>
            <a:endParaRPr/>
          </a:p>
          <a:p>
            <a:pPr indent="0" lvl="0" marL="0" rtl="0" algn="l">
              <a:spcBef>
                <a:spcPts val="360"/>
              </a:spcBef>
              <a:spcAft>
                <a:spcPts val="0"/>
              </a:spcAft>
              <a:buClr>
                <a:schemeClr val="dk1"/>
              </a:buClr>
              <a:buSzPts val="1800"/>
              <a:buNone/>
            </a:pPr>
            <a:r>
              <a:rPr lang="en" sz="1800"/>
              <a:t>character of anxiety		</a:t>
            </a:r>
            <a:endParaRPr/>
          </a:p>
          <a:p>
            <a:pPr indent="0" lvl="0" marL="0" rtl="0" algn="l">
              <a:spcBef>
                <a:spcPts val="360"/>
              </a:spcBef>
              <a:spcAft>
                <a:spcPts val="0"/>
              </a:spcAft>
              <a:buClr>
                <a:schemeClr val="dk1"/>
              </a:buClr>
              <a:buSzPts val="1800"/>
              <a:buNone/>
            </a:pPr>
            <a:r>
              <a:rPr lang="en" sz="1800"/>
              <a:t>				Defeating anxiety, at climax of scene</a:t>
            </a:r>
            <a:endParaRPr sz="1800"/>
          </a:p>
          <a:p>
            <a:pPr indent="0" lvl="0" marL="0" rtl="0" algn="l">
              <a:spcBef>
                <a:spcPts val="360"/>
              </a:spcBef>
              <a:spcAft>
                <a:spcPts val="0"/>
              </a:spcAft>
              <a:buClr>
                <a:schemeClr val="dk1"/>
              </a:buClr>
              <a:buSzPts val="1800"/>
              <a:buNone/>
            </a:pPr>
            <a:r>
              <a:rPr lang="en" sz="1800"/>
              <a:t>			</a:t>
            </a:r>
            <a:endParaRPr sz="1800"/>
          </a:p>
        </p:txBody>
      </p:sp>
      <p:pic>
        <p:nvPicPr>
          <p:cNvPr descr="C:\Users\Ron &amp; Trudy\Pictures\IMG_0365 (2).JPG" id="740" name="Google Shape;740;p92"/>
          <p:cNvPicPr preferRelativeResize="0"/>
          <p:nvPr/>
        </p:nvPicPr>
        <p:blipFill rotWithShape="1">
          <a:blip r:embed="rId3">
            <a:alphaModFix/>
          </a:blip>
          <a:srcRect b="0" l="0" r="0" t="0"/>
          <a:stretch/>
        </p:blipFill>
        <p:spPr>
          <a:xfrm>
            <a:off x="539551" y="2787770"/>
            <a:ext cx="1329985" cy="1620358"/>
          </a:xfrm>
          <a:prstGeom prst="rect">
            <a:avLst/>
          </a:prstGeom>
          <a:noFill/>
          <a:ln>
            <a:noFill/>
          </a:ln>
        </p:spPr>
      </p:pic>
      <p:pic>
        <p:nvPicPr>
          <p:cNvPr descr="C:\Users\Ron &amp; Trudy\Pictures\IMG_0359.JPG" id="741" name="Google Shape;741;p92"/>
          <p:cNvPicPr preferRelativeResize="0"/>
          <p:nvPr/>
        </p:nvPicPr>
        <p:blipFill rotWithShape="1">
          <a:blip r:embed="rId4">
            <a:alphaModFix/>
          </a:blip>
          <a:srcRect b="0" l="0" r="0" t="0"/>
          <a:stretch/>
        </p:blipFill>
        <p:spPr>
          <a:xfrm>
            <a:off x="527740" y="357504"/>
            <a:ext cx="2136579" cy="1602434"/>
          </a:xfrm>
          <a:prstGeom prst="rect">
            <a:avLst/>
          </a:prstGeom>
          <a:noFill/>
          <a:ln>
            <a:noFill/>
          </a:ln>
        </p:spPr>
      </p:pic>
      <p:pic>
        <p:nvPicPr>
          <p:cNvPr descr="C:\Users\Ron &amp; Trudy\Pictures\IMG_0370 (5).JPG" id="742" name="Google Shape;742;p92"/>
          <p:cNvPicPr preferRelativeResize="0"/>
          <p:nvPr/>
        </p:nvPicPr>
        <p:blipFill rotWithShape="1">
          <a:blip r:embed="rId5">
            <a:alphaModFix/>
          </a:blip>
          <a:srcRect b="0" l="0" r="0" t="0"/>
          <a:stretch/>
        </p:blipFill>
        <p:spPr>
          <a:xfrm>
            <a:off x="3851919" y="2994352"/>
            <a:ext cx="3136756" cy="1369418"/>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93"/>
          <p:cNvSpPr txBox="1"/>
          <p:nvPr>
            <p:ph type="title"/>
          </p:nvPr>
        </p:nvSpPr>
        <p:spPr>
          <a:xfrm>
            <a:off x="457200" y="205978"/>
            <a:ext cx="8229600" cy="9752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t/>
            </a:r>
            <a:endParaRPr sz="800"/>
          </a:p>
        </p:txBody>
      </p:sp>
      <p:sp>
        <p:nvSpPr>
          <p:cNvPr id="748" name="Google Shape;748;p93"/>
          <p:cNvSpPr txBox="1"/>
          <p:nvPr>
            <p:ph idx="1" type="body"/>
          </p:nvPr>
        </p:nvSpPr>
        <p:spPr>
          <a:xfrm>
            <a:off x="457200" y="357504"/>
            <a:ext cx="8229600" cy="469852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rPr lang="en" sz="1800"/>
              <a:t>Two friends are visiting school. One reveals she’s being bullied. The secret is shared amongst friends.</a:t>
            </a:r>
            <a:endParaRPr/>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rPr lang="en" sz="1400"/>
              <a:t>Hiding in a washroom stall</a:t>
            </a:r>
            <a:endParaRPr sz="1400"/>
          </a:p>
        </p:txBody>
      </p:sp>
      <p:pic>
        <p:nvPicPr>
          <p:cNvPr descr="C:\Users\Ron &amp; Trudy\Pictures\IMG_0379 (3).JPG" id="749" name="Google Shape;749;p93"/>
          <p:cNvPicPr preferRelativeResize="0"/>
          <p:nvPr/>
        </p:nvPicPr>
        <p:blipFill rotWithShape="1">
          <a:blip r:embed="rId3">
            <a:alphaModFix/>
          </a:blip>
          <a:srcRect b="0" l="0" r="0" t="0"/>
          <a:stretch/>
        </p:blipFill>
        <p:spPr>
          <a:xfrm>
            <a:off x="539552" y="2949792"/>
            <a:ext cx="1784509" cy="1614488"/>
          </a:xfrm>
          <a:prstGeom prst="rect">
            <a:avLst/>
          </a:prstGeom>
          <a:noFill/>
          <a:ln>
            <a:noFill/>
          </a:ln>
        </p:spPr>
      </p:pic>
      <p:pic>
        <p:nvPicPr>
          <p:cNvPr descr="C:\Users\Ron &amp; Trudy\Pictures\IMG_0377.JPG" id="750" name="Google Shape;750;p93"/>
          <p:cNvPicPr preferRelativeResize="0"/>
          <p:nvPr/>
        </p:nvPicPr>
        <p:blipFill rotWithShape="1">
          <a:blip r:embed="rId4">
            <a:alphaModFix/>
          </a:blip>
          <a:srcRect b="0" l="0" r="0" t="0"/>
          <a:stretch/>
        </p:blipFill>
        <p:spPr>
          <a:xfrm rot="5400000">
            <a:off x="762357" y="1174217"/>
            <a:ext cx="1781651" cy="1336358"/>
          </a:xfrm>
          <a:prstGeom prst="rect">
            <a:avLst/>
          </a:prstGeom>
          <a:noFill/>
          <a:ln>
            <a:noFill/>
          </a:ln>
        </p:spPr>
      </p:pic>
      <p:pic>
        <p:nvPicPr>
          <p:cNvPr descr="C:\Users\Ron &amp; Trudy\Pictures\IMG_0384 (2).JPG" id="751" name="Google Shape;751;p93"/>
          <p:cNvPicPr preferRelativeResize="0"/>
          <p:nvPr/>
        </p:nvPicPr>
        <p:blipFill rotWithShape="1">
          <a:blip r:embed="rId5">
            <a:alphaModFix/>
          </a:blip>
          <a:srcRect b="0" l="0" r="0" t="0"/>
          <a:stretch/>
        </p:blipFill>
        <p:spPr>
          <a:xfrm>
            <a:off x="3635894" y="2945946"/>
            <a:ext cx="1672573" cy="16496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p:nvPr/>
        </p:nvSpPr>
        <p:spPr>
          <a:xfrm>
            <a:off x="0" y="0"/>
            <a:ext cx="9144000" cy="5143500"/>
          </a:xfrm>
          <a:prstGeom prst="rect">
            <a:avLst/>
          </a:prstGeom>
          <a:solidFill>
            <a:srgbClr val="EAF1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90" name="Google Shape;190;p31"/>
          <p:cNvGrpSpPr/>
          <p:nvPr/>
        </p:nvGrpSpPr>
        <p:grpSpPr>
          <a:xfrm>
            <a:off x="0" y="0"/>
            <a:ext cx="5600700" cy="5143500"/>
            <a:chOff x="7467600" y="0"/>
            <a:chExt cx="4724400" cy="6858000"/>
          </a:xfrm>
        </p:grpSpPr>
        <p:sp>
          <p:nvSpPr>
            <p:cNvPr id="191" name="Google Shape;191;p31"/>
            <p:cNvSpPr/>
            <p:nvPr/>
          </p:nvSpPr>
          <p:spPr>
            <a:xfrm>
              <a:off x="7467600" y="0"/>
              <a:ext cx="4724400" cy="6858000"/>
            </a:xfrm>
            <a:prstGeom prst="rect">
              <a:avLst/>
            </a:prstGeom>
            <a:solidFill>
              <a:schemeClr val="accent5">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2" name="Google Shape;192;p31"/>
            <p:cNvSpPr/>
            <p:nvPr/>
          </p:nvSpPr>
          <p:spPr>
            <a:xfrm>
              <a:off x="7467600" y="0"/>
              <a:ext cx="4724400" cy="6858000"/>
            </a:xfrm>
            <a:prstGeom prst="rect">
              <a:avLst/>
            </a:prstGeom>
            <a:solidFill>
              <a:srgbClr val="FDE9D8">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93" name="Google Shape;193;p31"/>
          <p:cNvSpPr/>
          <p:nvPr/>
        </p:nvSpPr>
        <p:spPr>
          <a:xfrm>
            <a:off x="-1" y="0"/>
            <a:ext cx="5527276" cy="5143500"/>
          </a:xfrm>
          <a:custGeom>
            <a:rect b="b" l="l" r="r" t="t"/>
            <a:pathLst>
              <a:path extrusionOk="0" h="6858000" w="7369701">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rgbClr val="EAF1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4" name="Google Shape;194;p31"/>
          <p:cNvSpPr/>
          <p:nvPr/>
        </p:nvSpPr>
        <p:spPr>
          <a:xfrm>
            <a:off x="-2" y="742950"/>
            <a:ext cx="8801102" cy="3657600"/>
          </a:xfrm>
          <a:prstGeom prst="rect">
            <a:avLst/>
          </a:prstGeom>
          <a:solidFill>
            <a:schemeClr val="lt1"/>
          </a:solidFill>
          <a:ln>
            <a:noFill/>
          </a:ln>
          <a:effectLst>
            <a:outerShdw blurRad="317500" rotWithShape="0" algn="ctr">
              <a:schemeClr val="dk1">
                <a:alpha val="24705"/>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5" name="Google Shape;195;p31"/>
          <p:cNvSpPr txBox="1"/>
          <p:nvPr>
            <p:ph type="title"/>
          </p:nvPr>
        </p:nvSpPr>
        <p:spPr>
          <a:xfrm>
            <a:off x="2686050" y="951571"/>
            <a:ext cx="5086350" cy="86409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2400"/>
              <a:buFont typeface="Calibri"/>
              <a:buNone/>
            </a:pPr>
            <a:r>
              <a:rPr b="1" lang="en" sz="2400"/>
              <a:t>Common (Case) Law and </a:t>
            </a:r>
            <a:br>
              <a:rPr b="1" lang="en" sz="2400"/>
            </a:br>
            <a:r>
              <a:rPr b="1" lang="en" sz="2400"/>
              <a:t>Civil Law in Canada</a:t>
            </a:r>
            <a:endParaRPr b="1" sz="2400"/>
          </a:p>
        </p:txBody>
      </p:sp>
      <p:pic>
        <p:nvPicPr>
          <p:cNvPr descr="Québec's Civil Code" id="196" name="Google Shape;196;p31"/>
          <p:cNvPicPr preferRelativeResize="0"/>
          <p:nvPr/>
        </p:nvPicPr>
        <p:blipFill rotWithShape="1">
          <a:blip r:embed="rId3">
            <a:alphaModFix/>
          </a:blip>
          <a:srcRect b="7664" l="0" r="-1" t="6522"/>
          <a:stretch/>
        </p:blipFill>
        <p:spPr>
          <a:xfrm>
            <a:off x="323853" y="1257300"/>
            <a:ext cx="1847849" cy="2628900"/>
          </a:xfrm>
          <a:prstGeom prst="rect">
            <a:avLst/>
          </a:prstGeom>
          <a:noFill/>
          <a:ln>
            <a:noFill/>
          </a:ln>
        </p:spPr>
      </p:pic>
      <p:sp>
        <p:nvSpPr>
          <p:cNvPr id="197" name="Google Shape;197;p31"/>
          <p:cNvSpPr txBox="1"/>
          <p:nvPr>
            <p:ph idx="1" type="body"/>
          </p:nvPr>
        </p:nvSpPr>
        <p:spPr>
          <a:xfrm>
            <a:off x="2686050" y="1923678"/>
            <a:ext cx="5086350" cy="243027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solidFill>
                  <a:schemeClr val="dk1"/>
                </a:solidFill>
              </a:rPr>
              <a:t>Made by judges deciding cases</a:t>
            </a:r>
            <a:endParaRPr/>
          </a:p>
          <a:p>
            <a:pPr indent="0" lvl="0" marL="0" rtl="0" algn="l">
              <a:spcBef>
                <a:spcPts val="360"/>
              </a:spcBef>
              <a:spcAft>
                <a:spcPts val="0"/>
              </a:spcAft>
              <a:buClr>
                <a:schemeClr val="dk1"/>
              </a:buClr>
              <a:buSzPts val="1800"/>
              <a:buNone/>
            </a:pPr>
            <a:r>
              <a:t/>
            </a:r>
            <a:endParaRPr sz="1800">
              <a:solidFill>
                <a:schemeClr val="dk1"/>
              </a:solidFill>
            </a:endParaRPr>
          </a:p>
          <a:p>
            <a:pPr indent="-342900" lvl="0" marL="342900" rtl="0" algn="l">
              <a:spcBef>
                <a:spcPts val="360"/>
              </a:spcBef>
              <a:spcAft>
                <a:spcPts val="0"/>
              </a:spcAft>
              <a:buClr>
                <a:schemeClr val="dk1"/>
              </a:buClr>
              <a:buSzPts val="1800"/>
              <a:buChar char="•"/>
            </a:pPr>
            <a:r>
              <a:rPr lang="en" sz="1800">
                <a:solidFill>
                  <a:schemeClr val="dk1"/>
                </a:solidFill>
              </a:rPr>
              <a:t>The legal system in all provinces and territories except Quebec is based on common law.</a:t>
            </a:r>
            <a:endParaRPr/>
          </a:p>
          <a:p>
            <a:pPr indent="0" lvl="0" marL="0" rtl="0" algn="l">
              <a:spcBef>
                <a:spcPts val="360"/>
              </a:spcBef>
              <a:spcAft>
                <a:spcPts val="0"/>
              </a:spcAft>
              <a:buClr>
                <a:schemeClr val="dk1"/>
              </a:buClr>
              <a:buSzPts val="1800"/>
              <a:buNone/>
            </a:pPr>
            <a:r>
              <a:t/>
            </a:r>
            <a:endParaRPr sz="1800">
              <a:solidFill>
                <a:schemeClr val="dk1"/>
              </a:solidFill>
            </a:endParaRPr>
          </a:p>
          <a:p>
            <a:pPr indent="-342900" lvl="0" marL="342900" rtl="0" algn="l">
              <a:spcBef>
                <a:spcPts val="360"/>
              </a:spcBef>
              <a:spcAft>
                <a:spcPts val="0"/>
              </a:spcAft>
              <a:buClr>
                <a:schemeClr val="dk1"/>
              </a:buClr>
              <a:buSzPts val="1800"/>
              <a:buChar char="•"/>
            </a:pPr>
            <a:r>
              <a:rPr b="1" i="1" lang="en" sz="1800">
                <a:solidFill>
                  <a:schemeClr val="dk1"/>
                </a:solidFill>
              </a:rPr>
              <a:t>Common law</a:t>
            </a:r>
            <a:r>
              <a:rPr b="1" lang="en" sz="1800">
                <a:solidFill>
                  <a:schemeClr val="dk1"/>
                </a:solidFill>
              </a:rPr>
              <a:t>, also called </a:t>
            </a:r>
            <a:r>
              <a:rPr b="1" i="1" lang="en" sz="1800">
                <a:solidFill>
                  <a:schemeClr val="dk1"/>
                </a:solidFill>
              </a:rPr>
              <a:t>case law</a:t>
            </a:r>
            <a:r>
              <a:rPr b="1" lang="en" sz="1800">
                <a:solidFill>
                  <a:schemeClr val="dk1"/>
                </a:solidFill>
              </a:rPr>
              <a:t>, results from judges’ decisions, which are based on precedents</a:t>
            </a:r>
            <a:r>
              <a:rPr lang="en" sz="1800">
                <a:solidFill>
                  <a:schemeClr val="dk1"/>
                </a:solidFill>
              </a:rPr>
              <a:t>—rulings other judges made in previous similar cases.</a:t>
            </a:r>
            <a:endParaRPr/>
          </a:p>
          <a:p>
            <a:pPr indent="-228600" lvl="0" marL="342900" rtl="0" algn="l">
              <a:spcBef>
                <a:spcPts val="360"/>
              </a:spcBef>
              <a:spcAft>
                <a:spcPts val="0"/>
              </a:spcAft>
              <a:buClr>
                <a:schemeClr val="dk1"/>
              </a:buClr>
              <a:buSzPts val="1800"/>
              <a:buNone/>
            </a:pPr>
            <a:r>
              <a:t/>
            </a:r>
            <a:endParaRPr sz="180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94"/>
          <p:cNvSpPr txBox="1"/>
          <p:nvPr>
            <p:ph type="title"/>
          </p:nvPr>
        </p:nvSpPr>
        <p:spPr>
          <a:xfrm>
            <a:off x="457200" y="205978"/>
            <a:ext cx="8229600" cy="43514"/>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t/>
            </a:r>
            <a:endParaRPr sz="800"/>
          </a:p>
        </p:txBody>
      </p:sp>
      <p:sp>
        <p:nvSpPr>
          <p:cNvPr id="757" name="Google Shape;757;p94"/>
          <p:cNvSpPr txBox="1"/>
          <p:nvPr>
            <p:ph idx="1" type="body"/>
          </p:nvPr>
        </p:nvSpPr>
        <p:spPr>
          <a:xfrm>
            <a:off x="457200" y="303498"/>
            <a:ext cx="8229600" cy="464451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t/>
            </a:r>
            <a:endParaRPr sz="1400"/>
          </a:p>
          <a:p>
            <a:pPr indent="0" lvl="0" marL="0" rtl="0" algn="l">
              <a:spcBef>
                <a:spcPts val="280"/>
              </a:spcBef>
              <a:spcAft>
                <a:spcPts val="0"/>
              </a:spcAft>
              <a:buClr>
                <a:schemeClr val="dk1"/>
              </a:buClr>
              <a:buSzPts val="1400"/>
              <a:buNone/>
            </a:pPr>
            <a:r>
              <a:rPr lang="en" sz="1400"/>
              <a:t>	Family dinner			        When the truth is told</a:t>
            </a:r>
            <a:endParaRPr sz="1400"/>
          </a:p>
        </p:txBody>
      </p:sp>
      <p:pic>
        <p:nvPicPr>
          <p:cNvPr descr="C:\Users\Ron &amp; Trudy\Pictures\IMG_0434 (3).JPG" id="758" name="Google Shape;758;p94"/>
          <p:cNvPicPr preferRelativeResize="0"/>
          <p:nvPr/>
        </p:nvPicPr>
        <p:blipFill rotWithShape="1">
          <a:blip r:embed="rId3">
            <a:alphaModFix/>
          </a:blip>
          <a:srcRect b="0" l="0" r="0" t="0"/>
          <a:stretch/>
        </p:blipFill>
        <p:spPr>
          <a:xfrm>
            <a:off x="534367" y="1329612"/>
            <a:ext cx="2423368" cy="2505820"/>
          </a:xfrm>
          <a:prstGeom prst="rect">
            <a:avLst/>
          </a:prstGeom>
          <a:noFill/>
          <a:ln>
            <a:noFill/>
          </a:ln>
        </p:spPr>
      </p:pic>
      <p:pic>
        <p:nvPicPr>
          <p:cNvPr descr="C:\Users\Ron &amp; Trudy\Pictures\IMG_0431 (2).JPG" id="759" name="Google Shape;759;p94"/>
          <p:cNvPicPr preferRelativeResize="0"/>
          <p:nvPr/>
        </p:nvPicPr>
        <p:blipFill rotWithShape="1">
          <a:blip r:embed="rId4">
            <a:alphaModFix/>
          </a:blip>
          <a:srcRect b="0" l="0" r="0" t="0"/>
          <a:stretch/>
        </p:blipFill>
        <p:spPr>
          <a:xfrm>
            <a:off x="5148064" y="843558"/>
            <a:ext cx="1781677" cy="302204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95"/>
          <p:cNvSpPr txBox="1"/>
          <p:nvPr>
            <p:ph type="title"/>
          </p:nvPr>
        </p:nvSpPr>
        <p:spPr>
          <a:xfrm>
            <a:off x="457200" y="205979"/>
            <a:ext cx="8229600" cy="58357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400"/>
              <a:buFont typeface="Calibri"/>
              <a:buNone/>
            </a:pPr>
            <a:br>
              <a:rPr b="1" lang="en" sz="2400"/>
            </a:br>
            <a:r>
              <a:rPr lang="en" sz="2400"/>
              <a:t>Benefits of reminiscence and life review for older adults in care</a:t>
            </a:r>
            <a:br>
              <a:rPr b="1" lang="en" sz="2400"/>
            </a:br>
            <a:endParaRPr b="1" sz="2400"/>
          </a:p>
        </p:txBody>
      </p:sp>
      <p:sp>
        <p:nvSpPr>
          <p:cNvPr id="765" name="Google Shape;765;p95"/>
          <p:cNvSpPr txBox="1"/>
          <p:nvPr>
            <p:ph idx="1" type="body"/>
          </p:nvPr>
        </p:nvSpPr>
        <p:spPr>
          <a:xfrm>
            <a:off x="457200" y="951570"/>
            <a:ext cx="8229600" cy="394243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This study brought together older adults with mild to moderate dementia in residential care with UVic Theatre students over a 3-year period, with pre- and post-measures.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Life history interviews were recorded and transcribed verbatim.</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Through a series of intergenerational drama improvisations and story-making workshops, a fictionalized theatre production based on the participants’ stories and experiences was created, entitled ‘The Artist and her Daughter’, and performed for an invited audience.</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The study was based on seminal theoretical underpinnings that life review is an essential part of the healthy aging process in later life. </a:t>
            </a:r>
            <a:endParaRPr sz="18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96"/>
          <p:cNvSpPr txBox="1"/>
          <p:nvPr>
            <p:ph type="title"/>
          </p:nvPr>
        </p:nvSpPr>
        <p:spPr>
          <a:xfrm>
            <a:off x="457200" y="205978"/>
            <a:ext cx="8229600" cy="117764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200"/>
              <a:buFont typeface="Times New Roman"/>
              <a:buNone/>
            </a:pPr>
            <a:r>
              <a:rPr b="1" i="1" lang="en" sz="2200">
                <a:latin typeface="Times New Roman"/>
                <a:ea typeface="Times New Roman"/>
                <a:cs typeface="Times New Roman"/>
                <a:sym typeface="Times New Roman"/>
              </a:rPr>
              <a:t>Moving forward backwards: Exploring the impact of active engagement in reminiscence theatre with older adults in residential care with mild to moderate cognitive impairment.</a:t>
            </a:r>
            <a:endParaRPr b="1" sz="2200" u="sng">
              <a:latin typeface="Times New Roman"/>
              <a:ea typeface="Times New Roman"/>
              <a:cs typeface="Times New Roman"/>
              <a:sym typeface="Times New Roman"/>
            </a:endParaRPr>
          </a:p>
        </p:txBody>
      </p:sp>
      <p:sp>
        <p:nvSpPr>
          <p:cNvPr id="772" name="Google Shape;772;p96"/>
          <p:cNvSpPr txBox="1"/>
          <p:nvPr>
            <p:ph idx="1" type="body"/>
          </p:nvPr>
        </p:nvSpPr>
        <p:spPr>
          <a:xfrm>
            <a:off x="467544" y="1437624"/>
            <a:ext cx="8064896" cy="3294366"/>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spcBef>
                <a:spcPts val="0"/>
              </a:spcBef>
              <a:spcAft>
                <a:spcPts val="0"/>
              </a:spcAft>
              <a:buClr>
                <a:schemeClr val="dk1"/>
              </a:buClr>
              <a:buSzPct val="100000"/>
              <a:buNone/>
            </a:pPr>
            <a:r>
              <a:t/>
            </a:r>
            <a:endParaRPr sz="2300">
              <a:latin typeface="Times New Roman"/>
              <a:ea typeface="Times New Roman"/>
              <a:cs typeface="Times New Roman"/>
              <a:sym typeface="Times New Roman"/>
            </a:endParaRPr>
          </a:p>
          <a:p>
            <a:pPr indent="0" lvl="0" marL="0" rtl="0" algn="l">
              <a:spcBef>
                <a:spcPts val="544"/>
              </a:spcBef>
              <a:spcAft>
                <a:spcPts val="0"/>
              </a:spcAft>
              <a:buClr>
                <a:schemeClr val="dk1"/>
              </a:buClr>
              <a:buSzPct val="100000"/>
              <a:buNone/>
            </a:pPr>
            <a:r>
              <a:t/>
            </a:r>
            <a:endParaRPr/>
          </a:p>
          <a:p>
            <a:pPr indent="0" lvl="0" marL="0" rtl="0" algn="ctr">
              <a:spcBef>
                <a:spcPts val="544"/>
              </a:spcBef>
              <a:spcAft>
                <a:spcPts val="0"/>
              </a:spcAft>
              <a:buClr>
                <a:schemeClr val="dk1"/>
              </a:buClr>
              <a:buSzPct val="100000"/>
              <a:buNone/>
            </a:pPr>
            <a:r>
              <a:rPr lang="en"/>
              <a:t>				</a:t>
            </a:r>
            <a:endParaRPr/>
          </a:p>
          <a:p>
            <a:pPr indent="0" lvl="0" marL="0" rtl="0" algn="l">
              <a:spcBef>
                <a:spcPts val="544"/>
              </a:spcBef>
              <a:spcAft>
                <a:spcPts val="0"/>
              </a:spcAft>
              <a:buClr>
                <a:schemeClr val="dk1"/>
              </a:buClr>
              <a:buSzPct val="100000"/>
              <a:buNone/>
            </a:pPr>
            <a:r>
              <a:t/>
            </a:r>
            <a:endParaRPr/>
          </a:p>
          <a:p>
            <a:pPr indent="0" lvl="0" marL="0" rtl="0" algn="l">
              <a:spcBef>
                <a:spcPts val="544"/>
              </a:spcBef>
              <a:spcAft>
                <a:spcPts val="0"/>
              </a:spcAft>
              <a:buClr>
                <a:schemeClr val="dk1"/>
              </a:buClr>
              <a:buSzPct val="100000"/>
              <a:buNone/>
            </a:pPr>
            <a:r>
              <a:t/>
            </a:r>
            <a:endParaRPr/>
          </a:p>
          <a:p>
            <a:pPr indent="0" lvl="0" marL="0" rtl="0" algn="l">
              <a:spcBef>
                <a:spcPts val="272"/>
              </a:spcBef>
              <a:spcAft>
                <a:spcPts val="0"/>
              </a:spcAft>
              <a:buClr>
                <a:schemeClr val="dk1"/>
              </a:buClr>
              <a:buSzPct val="100000"/>
              <a:buNone/>
            </a:pPr>
            <a:r>
              <a:t/>
            </a:r>
            <a:endParaRPr sz="1600">
              <a:latin typeface="Times New Roman"/>
              <a:ea typeface="Times New Roman"/>
              <a:cs typeface="Times New Roman"/>
              <a:sym typeface="Times New Roman"/>
            </a:endParaRPr>
          </a:p>
          <a:p>
            <a:pPr indent="0" lvl="0" marL="0" rtl="0" algn="l">
              <a:spcBef>
                <a:spcPts val="272"/>
              </a:spcBef>
              <a:spcAft>
                <a:spcPts val="0"/>
              </a:spcAft>
              <a:buClr>
                <a:schemeClr val="dk1"/>
              </a:buClr>
              <a:buSzPct val="100000"/>
              <a:buNone/>
            </a:pPr>
            <a:r>
              <a:t/>
            </a:r>
            <a:endParaRPr sz="1600">
              <a:latin typeface="Times New Roman"/>
              <a:ea typeface="Times New Roman"/>
              <a:cs typeface="Times New Roman"/>
              <a:sym typeface="Times New Roman"/>
            </a:endParaRPr>
          </a:p>
          <a:p>
            <a:pPr indent="0" lvl="0" marL="0" rtl="0" algn="l">
              <a:spcBef>
                <a:spcPts val="272"/>
              </a:spcBef>
              <a:spcAft>
                <a:spcPts val="0"/>
              </a:spcAft>
              <a:buClr>
                <a:schemeClr val="dk1"/>
              </a:buClr>
              <a:buSzPct val="100000"/>
              <a:buNone/>
            </a:pPr>
            <a:r>
              <a:t/>
            </a:r>
            <a:endParaRPr sz="1600">
              <a:latin typeface="Times New Roman"/>
              <a:ea typeface="Times New Roman"/>
              <a:cs typeface="Times New Roman"/>
              <a:sym typeface="Times New Roman"/>
            </a:endParaRPr>
          </a:p>
          <a:p>
            <a:pPr indent="0" lvl="0" marL="0" rtl="0" algn="l">
              <a:spcBef>
                <a:spcPts val="272"/>
              </a:spcBef>
              <a:spcAft>
                <a:spcPts val="0"/>
              </a:spcAft>
              <a:buClr>
                <a:schemeClr val="dk1"/>
              </a:buClr>
              <a:buSzPct val="100000"/>
              <a:buNone/>
            </a:pPr>
            <a:r>
              <a:t/>
            </a:r>
            <a:endParaRPr sz="1600">
              <a:latin typeface="Times New Roman"/>
              <a:ea typeface="Times New Roman"/>
              <a:cs typeface="Times New Roman"/>
              <a:sym typeface="Times New Roman"/>
            </a:endParaRPr>
          </a:p>
          <a:p>
            <a:pPr indent="0" lvl="0" marL="0" rtl="0" algn="ctr">
              <a:spcBef>
                <a:spcPts val="272"/>
              </a:spcBef>
              <a:spcAft>
                <a:spcPts val="0"/>
              </a:spcAft>
              <a:buClr>
                <a:schemeClr val="dk1"/>
              </a:buClr>
              <a:buSzPct val="100000"/>
              <a:buNone/>
            </a:pPr>
            <a:r>
              <a:t/>
            </a:r>
            <a:endParaRPr sz="1600">
              <a:latin typeface="Times New Roman"/>
              <a:ea typeface="Times New Roman"/>
              <a:cs typeface="Times New Roman"/>
              <a:sym typeface="Times New Roman"/>
            </a:endParaRPr>
          </a:p>
          <a:p>
            <a:pPr indent="0" lvl="0" marL="0" rtl="0" algn="ctr">
              <a:spcBef>
                <a:spcPts val="272"/>
              </a:spcBef>
              <a:spcAft>
                <a:spcPts val="0"/>
              </a:spcAft>
              <a:buClr>
                <a:schemeClr val="dk1"/>
              </a:buClr>
              <a:buSzPct val="100000"/>
              <a:buNone/>
            </a:pPr>
            <a:r>
              <a:t/>
            </a:r>
            <a:endParaRPr sz="1600">
              <a:latin typeface="Times New Roman"/>
              <a:ea typeface="Times New Roman"/>
              <a:cs typeface="Times New Roman"/>
              <a:sym typeface="Times New Roman"/>
            </a:endParaRPr>
          </a:p>
          <a:p>
            <a:pPr indent="0" lvl="0" marL="0" rtl="0" algn="ctr">
              <a:spcBef>
                <a:spcPts val="272"/>
              </a:spcBef>
              <a:spcAft>
                <a:spcPts val="0"/>
              </a:spcAft>
              <a:buClr>
                <a:schemeClr val="dk1"/>
              </a:buClr>
              <a:buSzPct val="100000"/>
              <a:buNone/>
            </a:pPr>
            <a:r>
              <a:t/>
            </a:r>
            <a:endParaRPr sz="1600">
              <a:latin typeface="Times New Roman"/>
              <a:ea typeface="Times New Roman"/>
              <a:cs typeface="Times New Roman"/>
              <a:sym typeface="Times New Roman"/>
            </a:endParaRPr>
          </a:p>
          <a:p>
            <a:pPr indent="0" lvl="0" marL="0" rtl="0" algn="ctr">
              <a:spcBef>
                <a:spcPts val="272"/>
              </a:spcBef>
              <a:spcAft>
                <a:spcPts val="0"/>
              </a:spcAft>
              <a:buClr>
                <a:schemeClr val="dk1"/>
              </a:buClr>
              <a:buSzPct val="100000"/>
              <a:buNone/>
            </a:pPr>
            <a:r>
              <a:t/>
            </a:r>
            <a:endParaRPr sz="1600">
              <a:latin typeface="Times New Roman"/>
              <a:ea typeface="Times New Roman"/>
              <a:cs typeface="Times New Roman"/>
              <a:sym typeface="Times New Roman"/>
            </a:endParaRPr>
          </a:p>
          <a:p>
            <a:pPr indent="0" lvl="0" marL="0" rtl="0" algn="ctr">
              <a:spcBef>
                <a:spcPts val="272"/>
              </a:spcBef>
              <a:spcAft>
                <a:spcPts val="0"/>
              </a:spcAft>
              <a:buClr>
                <a:schemeClr val="dk1"/>
              </a:buClr>
              <a:buSzPct val="100000"/>
              <a:buNone/>
            </a:pPr>
            <a:r>
              <a:t/>
            </a:r>
            <a:endParaRPr sz="1600">
              <a:latin typeface="Times New Roman"/>
              <a:ea typeface="Times New Roman"/>
              <a:cs typeface="Times New Roman"/>
              <a:sym typeface="Times New Roman"/>
            </a:endParaRPr>
          </a:p>
          <a:p>
            <a:pPr indent="0" lvl="0" marL="0" rtl="0" algn="ctr">
              <a:spcBef>
                <a:spcPts val="272"/>
              </a:spcBef>
              <a:spcAft>
                <a:spcPts val="0"/>
              </a:spcAft>
              <a:buClr>
                <a:schemeClr val="dk1"/>
              </a:buClr>
              <a:buSzPct val="100000"/>
              <a:buNone/>
            </a:pPr>
            <a:r>
              <a:rPr lang="en" sz="1600">
                <a:latin typeface="Times New Roman"/>
                <a:ea typeface="Times New Roman"/>
                <a:cs typeface="Times New Roman"/>
                <a:sym typeface="Times New Roman"/>
              </a:rPr>
              <a:t>Trudy Pauluth-Penner, 2018</a:t>
            </a:r>
            <a:endParaRPr/>
          </a:p>
          <a:p>
            <a:pPr indent="0" lvl="0" marL="0" rtl="0" algn="ctr">
              <a:spcBef>
                <a:spcPts val="272"/>
              </a:spcBef>
              <a:spcAft>
                <a:spcPts val="0"/>
              </a:spcAft>
              <a:buClr>
                <a:schemeClr val="dk1"/>
              </a:buClr>
              <a:buSzPct val="100000"/>
              <a:buNone/>
            </a:pPr>
            <a:r>
              <a:rPr lang="en" sz="1600">
                <a:latin typeface="Times New Roman"/>
                <a:ea typeface="Times New Roman"/>
                <a:cs typeface="Times New Roman"/>
                <a:sym typeface="Times New Roman"/>
              </a:rPr>
              <a:t>University of Victoria                     </a:t>
            </a:r>
            <a:endParaRPr sz="1600">
              <a:latin typeface="Times New Roman"/>
              <a:ea typeface="Times New Roman"/>
              <a:cs typeface="Times New Roman"/>
              <a:sym typeface="Times New Roman"/>
            </a:endParaRPr>
          </a:p>
        </p:txBody>
      </p:sp>
      <p:pic>
        <p:nvPicPr>
          <p:cNvPr descr="C:\Users\Ron &amp; Trudy\Pictures\2015-08-10 Germany and Greenwich - July 2015\DSC_1068.JPG" id="773" name="Google Shape;773;p96"/>
          <p:cNvPicPr preferRelativeResize="0"/>
          <p:nvPr/>
        </p:nvPicPr>
        <p:blipFill rotWithShape="1">
          <a:blip r:embed="rId3">
            <a:alphaModFix/>
          </a:blip>
          <a:srcRect b="0" l="0" r="0" t="0"/>
          <a:stretch/>
        </p:blipFill>
        <p:spPr>
          <a:xfrm>
            <a:off x="2011221" y="1599642"/>
            <a:ext cx="3871653" cy="258421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97"/>
          <p:cNvSpPr txBox="1"/>
          <p:nvPr>
            <p:ph type="title"/>
          </p:nvPr>
        </p:nvSpPr>
        <p:spPr>
          <a:xfrm>
            <a:off x="457200" y="205979"/>
            <a:ext cx="8229600" cy="479821"/>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000"/>
              <a:buFont typeface="Times New Roman"/>
              <a:buNone/>
            </a:pPr>
            <a:r>
              <a:rPr b="1" lang="en" sz="2000">
                <a:latin typeface="Times New Roman"/>
                <a:ea typeface="Times New Roman"/>
                <a:cs typeface="Times New Roman"/>
                <a:sym typeface="Times New Roman"/>
              </a:rPr>
              <a:t>The Narrative Context</a:t>
            </a:r>
            <a:endParaRPr b="1" sz="2000">
              <a:latin typeface="Times New Roman"/>
              <a:ea typeface="Times New Roman"/>
              <a:cs typeface="Times New Roman"/>
              <a:sym typeface="Times New Roman"/>
            </a:endParaRPr>
          </a:p>
        </p:txBody>
      </p:sp>
      <p:sp>
        <p:nvSpPr>
          <p:cNvPr id="779" name="Google Shape;779;p97"/>
          <p:cNvSpPr txBox="1"/>
          <p:nvPr>
            <p:ph idx="1" type="body"/>
          </p:nvPr>
        </p:nvSpPr>
        <p:spPr>
          <a:xfrm>
            <a:off x="457200" y="742950"/>
            <a:ext cx="8229600" cy="4000500"/>
          </a:xfrm>
          <a:prstGeom prst="rect">
            <a:avLst/>
          </a:prstGeom>
          <a:noFill/>
          <a:ln>
            <a:noFill/>
          </a:ln>
        </p:spPr>
        <p:txBody>
          <a:bodyPr anchorCtr="0" anchor="t" bIns="45700" lIns="91425" spcFirstLastPara="1" rIns="91425" wrap="square" tIns="45700">
            <a:normAutofit/>
          </a:bodyPr>
          <a:lstStyle/>
          <a:p>
            <a:pPr indent="-241300" lvl="0" marL="342900" rtl="0" algn="just">
              <a:spcBef>
                <a:spcPts val="0"/>
              </a:spcBef>
              <a:spcAft>
                <a:spcPts val="0"/>
              </a:spcAft>
              <a:buClr>
                <a:schemeClr val="dk1"/>
              </a:buClr>
              <a:buSzPts val="1600"/>
              <a:buNone/>
            </a:pPr>
            <a:r>
              <a:t/>
            </a:r>
            <a:endParaRPr sz="1600"/>
          </a:p>
          <a:p>
            <a:pPr indent="-241300" lvl="0" marL="342900" rtl="0" algn="just">
              <a:spcBef>
                <a:spcPts val="320"/>
              </a:spcBef>
              <a:spcAft>
                <a:spcPts val="0"/>
              </a:spcAft>
              <a:buClr>
                <a:schemeClr val="dk1"/>
              </a:buClr>
              <a:buSzPts val="1600"/>
              <a:buNone/>
            </a:pPr>
            <a:r>
              <a:t/>
            </a:r>
            <a:endParaRPr sz="1600"/>
          </a:p>
          <a:p>
            <a:pPr indent="0" lvl="0" marL="0" rtl="0" algn="just">
              <a:spcBef>
                <a:spcPts val="320"/>
              </a:spcBef>
              <a:spcAft>
                <a:spcPts val="0"/>
              </a:spcAft>
              <a:buClr>
                <a:schemeClr val="dk1"/>
              </a:buClr>
              <a:buSzPts val="1600"/>
              <a:buNone/>
            </a:pPr>
            <a:r>
              <a:t/>
            </a:r>
            <a:endParaRPr sz="1600"/>
          </a:p>
          <a:p>
            <a:pPr indent="-241300" lvl="0" marL="342900" rtl="0" algn="just">
              <a:spcBef>
                <a:spcPts val="320"/>
              </a:spcBef>
              <a:spcAft>
                <a:spcPts val="0"/>
              </a:spcAft>
              <a:buClr>
                <a:schemeClr val="dk1"/>
              </a:buClr>
              <a:buSzPts val="1600"/>
              <a:buNone/>
            </a:pPr>
            <a:r>
              <a:t/>
            </a:r>
            <a:endParaRPr sz="1600"/>
          </a:p>
          <a:p>
            <a:pPr indent="-241300" lvl="0" marL="342900" rtl="0" algn="just">
              <a:spcBef>
                <a:spcPts val="320"/>
              </a:spcBef>
              <a:spcAft>
                <a:spcPts val="0"/>
              </a:spcAft>
              <a:buClr>
                <a:schemeClr val="dk1"/>
              </a:buClr>
              <a:buSzPts val="1600"/>
              <a:buNone/>
            </a:pPr>
            <a:r>
              <a:t/>
            </a:r>
            <a:endParaRPr sz="1600"/>
          </a:p>
          <a:p>
            <a:pPr indent="-241300" lvl="0" marL="342900" rtl="0" algn="just">
              <a:spcBef>
                <a:spcPts val="320"/>
              </a:spcBef>
              <a:spcAft>
                <a:spcPts val="0"/>
              </a:spcAft>
              <a:buClr>
                <a:schemeClr val="dk1"/>
              </a:buClr>
              <a:buSzPts val="1600"/>
              <a:buNone/>
            </a:pPr>
            <a:r>
              <a:t/>
            </a:r>
            <a:endParaRPr sz="1600"/>
          </a:p>
          <a:p>
            <a:pPr indent="-241300" lvl="0" marL="342900" rtl="0" algn="just">
              <a:spcBef>
                <a:spcPts val="320"/>
              </a:spcBef>
              <a:spcAft>
                <a:spcPts val="0"/>
              </a:spcAft>
              <a:buClr>
                <a:schemeClr val="dk1"/>
              </a:buClr>
              <a:buSzPts val="1600"/>
              <a:buNone/>
            </a:pPr>
            <a:r>
              <a:t/>
            </a:r>
            <a:endParaRPr sz="1600"/>
          </a:p>
          <a:p>
            <a:pPr indent="-241300" lvl="0" marL="342900" rtl="0" algn="just">
              <a:spcBef>
                <a:spcPts val="320"/>
              </a:spcBef>
              <a:spcAft>
                <a:spcPts val="0"/>
              </a:spcAft>
              <a:buClr>
                <a:schemeClr val="dk1"/>
              </a:buClr>
              <a:buSzPts val="1600"/>
              <a:buNone/>
            </a:pPr>
            <a:r>
              <a:t/>
            </a:r>
            <a:endParaRPr sz="1600"/>
          </a:p>
          <a:p>
            <a:pPr indent="-241300" lvl="0" marL="342900" rtl="0" algn="just">
              <a:spcBef>
                <a:spcPts val="320"/>
              </a:spcBef>
              <a:spcAft>
                <a:spcPts val="0"/>
              </a:spcAft>
              <a:buClr>
                <a:schemeClr val="dk1"/>
              </a:buClr>
              <a:buSzPts val="1600"/>
              <a:buNone/>
            </a:pPr>
            <a:r>
              <a:t/>
            </a:r>
            <a:endParaRPr sz="1600"/>
          </a:p>
          <a:p>
            <a:pPr indent="-241300" lvl="0" marL="342900" rtl="0" algn="just">
              <a:spcBef>
                <a:spcPts val="320"/>
              </a:spcBef>
              <a:spcAft>
                <a:spcPts val="0"/>
              </a:spcAft>
              <a:buClr>
                <a:schemeClr val="dk1"/>
              </a:buClr>
              <a:buSzPts val="1600"/>
              <a:buNone/>
            </a:pPr>
            <a:r>
              <a:t/>
            </a:r>
            <a:endParaRPr sz="1600">
              <a:latin typeface="Times New Roman"/>
              <a:ea typeface="Times New Roman"/>
              <a:cs typeface="Times New Roman"/>
              <a:sym typeface="Times New Roman"/>
            </a:endParaRPr>
          </a:p>
          <a:p>
            <a:pPr indent="0" lvl="0" marL="0" rtl="0" algn="ctr">
              <a:spcBef>
                <a:spcPts val="280"/>
              </a:spcBef>
              <a:spcAft>
                <a:spcPts val="0"/>
              </a:spcAft>
              <a:buClr>
                <a:schemeClr val="dk1"/>
              </a:buClr>
              <a:buSzPts val="1400"/>
              <a:buNone/>
            </a:pPr>
            <a:r>
              <a:t/>
            </a:r>
            <a:endParaRPr b="1" i="1" sz="1400">
              <a:latin typeface="Times New Roman"/>
              <a:ea typeface="Times New Roman"/>
              <a:cs typeface="Times New Roman"/>
              <a:sym typeface="Times New Roman"/>
            </a:endParaRPr>
          </a:p>
          <a:p>
            <a:pPr indent="0" lvl="0" marL="0" rtl="0" algn="ctr">
              <a:spcBef>
                <a:spcPts val="280"/>
              </a:spcBef>
              <a:spcAft>
                <a:spcPts val="0"/>
              </a:spcAft>
              <a:buClr>
                <a:schemeClr val="dk1"/>
              </a:buClr>
              <a:buSzPts val="1400"/>
              <a:buNone/>
            </a:pPr>
            <a:r>
              <a:rPr b="1" i="1" lang="en" sz="1400">
                <a:latin typeface="Times New Roman"/>
                <a:ea typeface="Times New Roman"/>
                <a:cs typeface="Times New Roman"/>
                <a:sym typeface="Times New Roman"/>
              </a:rPr>
              <a:t>Narrative Gerontology</a:t>
            </a:r>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342900" lvl="0" marL="342900" rtl="0" algn="just">
              <a:spcBef>
                <a:spcPts val="280"/>
              </a:spcBef>
              <a:spcAft>
                <a:spcPts val="0"/>
              </a:spcAft>
              <a:buClr>
                <a:schemeClr val="dk1"/>
              </a:buClr>
              <a:buSzPts val="1400"/>
              <a:buChar char="•"/>
            </a:pPr>
            <a:r>
              <a:rPr lang="en" sz="1400">
                <a:latin typeface="Times New Roman"/>
                <a:ea typeface="Times New Roman"/>
                <a:cs typeface="Times New Roman"/>
                <a:sym typeface="Times New Roman"/>
              </a:rPr>
              <a:t>Narrative gerontologists explore “how aging individuals give meaning to their lives by studying how they ‘story’ their lives” (Bohlmeijer, Westerhof, Randall, Tromp, &amp; Kenyon, 2011, p. xv).  </a:t>
            </a:r>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342900" lvl="0" marL="342900" rtl="0" algn="just">
              <a:spcBef>
                <a:spcPts val="280"/>
              </a:spcBef>
              <a:spcAft>
                <a:spcPts val="0"/>
              </a:spcAft>
              <a:buClr>
                <a:schemeClr val="dk1"/>
              </a:buClr>
              <a:buSzPts val="1400"/>
              <a:buChar char="•"/>
            </a:pPr>
            <a:r>
              <a:rPr lang="en" sz="1400">
                <a:latin typeface="Times New Roman"/>
                <a:ea typeface="Times New Roman"/>
                <a:cs typeface="Times New Roman"/>
                <a:sym typeface="Times New Roman"/>
              </a:rPr>
              <a:t>Narrative gerontologists assert that memory and storying later life play a vital role in transforming theory, research and practice in healthcare by balancing biographical and biological understanding of the human and social experience (Birren, 2011).</a:t>
            </a:r>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p:txBody>
      </p:sp>
      <p:pic>
        <p:nvPicPr>
          <p:cNvPr descr="C:\Users\Ron &amp; Trudy\Pictures\2015-08-10 Germany and Greenwich - July 2015\DSC_4076.JPG" id="780" name="Google Shape;780;p97"/>
          <p:cNvPicPr preferRelativeResize="0"/>
          <p:nvPr/>
        </p:nvPicPr>
        <p:blipFill rotWithShape="1">
          <a:blip r:embed="rId3">
            <a:alphaModFix/>
          </a:blip>
          <a:srcRect b="0" l="0" r="0" t="0"/>
          <a:stretch/>
        </p:blipFill>
        <p:spPr>
          <a:xfrm>
            <a:off x="2362200" y="800100"/>
            <a:ext cx="3028493" cy="202119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98"/>
          <p:cNvSpPr txBox="1"/>
          <p:nvPr>
            <p:ph type="title"/>
          </p:nvPr>
        </p:nvSpPr>
        <p:spPr>
          <a:xfrm>
            <a:off x="457200" y="205979"/>
            <a:ext cx="8229600" cy="42155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000"/>
              <a:buFont typeface="Times New Roman"/>
              <a:buNone/>
            </a:pPr>
            <a:r>
              <a:rPr b="1" lang="en" sz="2000">
                <a:latin typeface="Times New Roman"/>
                <a:ea typeface="Times New Roman"/>
                <a:cs typeface="Times New Roman"/>
                <a:sym typeface="Times New Roman"/>
              </a:rPr>
              <a:t>Interventional Narratology</a:t>
            </a:r>
            <a:endParaRPr b="1" sz="2000">
              <a:latin typeface="Times New Roman"/>
              <a:ea typeface="Times New Roman"/>
              <a:cs typeface="Times New Roman"/>
              <a:sym typeface="Times New Roman"/>
            </a:endParaRPr>
          </a:p>
        </p:txBody>
      </p:sp>
      <p:sp>
        <p:nvSpPr>
          <p:cNvPr id="786" name="Google Shape;786;p98"/>
          <p:cNvSpPr txBox="1"/>
          <p:nvPr>
            <p:ph idx="1" type="body"/>
          </p:nvPr>
        </p:nvSpPr>
        <p:spPr>
          <a:xfrm>
            <a:off x="457200" y="681540"/>
            <a:ext cx="8229600" cy="4158462"/>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1400"/>
              <a:buChar char="•"/>
            </a:pPr>
            <a:r>
              <a:rPr lang="en" sz="1400">
                <a:latin typeface="Times New Roman"/>
                <a:ea typeface="Times New Roman"/>
                <a:cs typeface="Times New Roman"/>
                <a:sym typeface="Times New Roman"/>
              </a:rPr>
              <a:t>This is a new term that has emerged from the medical narrative approach (Wood, 2005). </a:t>
            </a:r>
            <a:endParaRPr sz="1400">
              <a:latin typeface="Times New Roman"/>
              <a:ea typeface="Times New Roman"/>
              <a:cs typeface="Times New Roman"/>
              <a:sym typeface="Times New Roman"/>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342900" lvl="0" marL="342900" rtl="0" algn="just">
              <a:spcBef>
                <a:spcPts val="280"/>
              </a:spcBef>
              <a:spcAft>
                <a:spcPts val="0"/>
              </a:spcAft>
              <a:buClr>
                <a:schemeClr val="dk1"/>
              </a:buClr>
              <a:buSzPts val="1400"/>
              <a:buChar char="•"/>
            </a:pPr>
            <a:r>
              <a:rPr lang="en" sz="1400">
                <a:latin typeface="Times New Roman"/>
                <a:ea typeface="Times New Roman"/>
                <a:cs typeface="Times New Roman"/>
                <a:sym typeface="Times New Roman"/>
              </a:rPr>
              <a:t>Interventional narratology encompasses a blend of medical narrative, storying later life, reminiscence, and psychosocial ethics.</a:t>
            </a:r>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342900" lvl="0" marL="342900" rtl="0" algn="just">
              <a:spcBef>
                <a:spcPts val="280"/>
              </a:spcBef>
              <a:spcAft>
                <a:spcPts val="0"/>
              </a:spcAft>
              <a:buClr>
                <a:schemeClr val="dk1"/>
              </a:buClr>
              <a:buSzPts val="1400"/>
              <a:buChar char="•"/>
            </a:pPr>
            <a:r>
              <a:rPr lang="en" sz="1400">
                <a:latin typeface="Times New Roman"/>
                <a:ea typeface="Times New Roman"/>
                <a:cs typeface="Times New Roman"/>
                <a:sym typeface="Times New Roman"/>
              </a:rPr>
              <a:t>It emphasizes the inclusion of human story and narrative as a vital component to foster understanding of human experience (Kenyon, Bohlmeijer, &amp; Randall, 2011), and lies at the core of this reminiscence theatre study. </a:t>
            </a:r>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342900" lvl="0" marL="342900" rtl="0" algn="just">
              <a:spcBef>
                <a:spcPts val="280"/>
              </a:spcBef>
              <a:spcAft>
                <a:spcPts val="0"/>
              </a:spcAft>
              <a:buClr>
                <a:schemeClr val="dk1"/>
              </a:buClr>
              <a:buSzPts val="1400"/>
              <a:buChar char="•"/>
            </a:pPr>
            <a:r>
              <a:rPr lang="en" sz="1400">
                <a:latin typeface="Times New Roman"/>
                <a:ea typeface="Times New Roman"/>
                <a:cs typeface="Times New Roman"/>
                <a:sym typeface="Times New Roman"/>
              </a:rPr>
              <a:t>This emerging field encapsulates and connects the multiple disciplines that are pertinent to this study (gerontology, psychology, sociology, social dimensions of health, ethno-drama/theatre, narrative inquiry, applied theatre, and performance- and arts-based research).</a:t>
            </a:r>
            <a:endParaRPr sz="1400">
              <a:latin typeface="Times New Roman"/>
              <a:ea typeface="Times New Roman"/>
              <a:cs typeface="Times New Roman"/>
              <a:sym typeface="Times New Roman"/>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139700" lvl="0" marL="342900" rtl="0" algn="just">
              <a:spcBef>
                <a:spcPts val="640"/>
              </a:spcBef>
              <a:spcAft>
                <a:spcPts val="0"/>
              </a:spcAft>
              <a:buClr>
                <a:schemeClr val="dk1"/>
              </a:buClr>
              <a:buSzPts val="3200"/>
              <a:buNone/>
            </a:pPr>
            <a:r>
              <a:t/>
            </a:r>
            <a:endParaRPr/>
          </a:p>
          <a:p>
            <a:pPr indent="-139700" lvl="0" marL="342900" rtl="0" algn="just">
              <a:spcBef>
                <a:spcPts val="640"/>
              </a:spcBef>
              <a:spcAft>
                <a:spcPts val="0"/>
              </a:spcAft>
              <a:buClr>
                <a:schemeClr val="dk1"/>
              </a:buClr>
              <a:buSzPts val="3200"/>
              <a:buNone/>
            </a:pPr>
            <a:r>
              <a:t/>
            </a:r>
            <a:endParaRPr/>
          </a:p>
        </p:txBody>
      </p:sp>
      <p:pic>
        <p:nvPicPr>
          <p:cNvPr descr="C:\Users\Ron &amp; Trudy\Pictures\2015-08-10 Germany and Greenwich - July 2015\DSC_1995.JPG" id="787" name="Google Shape;787;p98"/>
          <p:cNvPicPr preferRelativeResize="0"/>
          <p:nvPr/>
        </p:nvPicPr>
        <p:blipFill rotWithShape="1">
          <a:blip r:embed="rId3">
            <a:alphaModFix/>
          </a:blip>
          <a:srcRect b="0" l="0" r="0" t="0"/>
          <a:stretch/>
        </p:blipFill>
        <p:spPr>
          <a:xfrm>
            <a:off x="2771800" y="3057804"/>
            <a:ext cx="2623964" cy="175268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99"/>
          <p:cNvSpPr txBox="1"/>
          <p:nvPr>
            <p:ph type="title"/>
          </p:nvPr>
        </p:nvSpPr>
        <p:spPr>
          <a:xfrm>
            <a:off x="533400" y="114300"/>
            <a:ext cx="8229600" cy="3429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000"/>
              <a:buFont typeface="Times New Roman"/>
              <a:buNone/>
            </a:pPr>
            <a:r>
              <a:rPr b="1" lang="en" sz="2000">
                <a:latin typeface="Times New Roman"/>
                <a:ea typeface="Times New Roman"/>
                <a:cs typeface="Times New Roman"/>
                <a:sym typeface="Times New Roman"/>
              </a:rPr>
              <a:t>Reminiscence </a:t>
            </a:r>
            <a:endParaRPr b="1" sz="2000">
              <a:latin typeface="Times New Roman"/>
              <a:ea typeface="Times New Roman"/>
              <a:cs typeface="Times New Roman"/>
              <a:sym typeface="Times New Roman"/>
            </a:endParaRPr>
          </a:p>
        </p:txBody>
      </p:sp>
      <p:sp>
        <p:nvSpPr>
          <p:cNvPr id="794" name="Google Shape;794;p99"/>
          <p:cNvSpPr txBox="1"/>
          <p:nvPr>
            <p:ph idx="1" type="body"/>
          </p:nvPr>
        </p:nvSpPr>
        <p:spPr>
          <a:xfrm>
            <a:off x="717846" y="519522"/>
            <a:ext cx="7851648" cy="409637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1400"/>
              <a:buChar char="•"/>
            </a:pPr>
            <a:r>
              <a:rPr i="1" lang="en" sz="1400">
                <a:latin typeface="Times New Roman"/>
                <a:ea typeface="Times New Roman"/>
                <a:cs typeface="Times New Roman"/>
                <a:sym typeface="Times New Roman"/>
              </a:rPr>
              <a:t>Reminiscence</a:t>
            </a:r>
            <a:r>
              <a:rPr lang="en" sz="1400">
                <a:latin typeface="Times New Roman"/>
                <a:ea typeface="Times New Roman"/>
                <a:cs typeface="Times New Roman"/>
                <a:sym typeface="Times New Roman"/>
              </a:rPr>
              <a:t> is defined as the act or process of recalling the past with the added property of reaching out to infuse others with these memories.</a:t>
            </a:r>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342900" lvl="0" marL="342900" rtl="0" algn="just">
              <a:spcBef>
                <a:spcPts val="280"/>
              </a:spcBef>
              <a:spcAft>
                <a:spcPts val="0"/>
              </a:spcAft>
              <a:buClr>
                <a:schemeClr val="dk1"/>
              </a:buClr>
              <a:buSzPts val="1400"/>
              <a:buChar char="•"/>
            </a:pPr>
            <a:r>
              <a:rPr lang="en" sz="1400">
                <a:latin typeface="Times New Roman"/>
                <a:ea typeface="Times New Roman"/>
                <a:cs typeface="Times New Roman"/>
                <a:sym typeface="Times New Roman"/>
              </a:rPr>
              <a:t>Robert Butler in his seminal 1963 article asserted that reminiscence is essential for healthy adaptation through older adulthood.</a:t>
            </a:r>
            <a:endParaRPr sz="1400">
              <a:latin typeface="Times New Roman"/>
              <a:ea typeface="Times New Roman"/>
              <a:cs typeface="Times New Roman"/>
              <a:sym typeface="Times New Roman"/>
            </a:endParaRPr>
          </a:p>
        </p:txBody>
      </p:sp>
      <p:pic>
        <p:nvPicPr>
          <p:cNvPr descr="C:\Users\Ron &amp; Trudy\Pictures\Reminiscence Theatre Presentation - Nov. 2015\DSC_2145.JPG" id="795" name="Google Shape;795;p99"/>
          <p:cNvPicPr preferRelativeResize="0"/>
          <p:nvPr/>
        </p:nvPicPr>
        <p:blipFill rotWithShape="1">
          <a:blip r:embed="rId3">
            <a:alphaModFix/>
          </a:blip>
          <a:srcRect b="0" l="0" r="0" t="0"/>
          <a:stretch/>
        </p:blipFill>
        <p:spPr>
          <a:xfrm>
            <a:off x="1576904" y="1653648"/>
            <a:ext cx="4416396" cy="294816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00"/>
          <p:cNvSpPr txBox="1"/>
          <p:nvPr>
            <p:ph type="title"/>
          </p:nvPr>
        </p:nvSpPr>
        <p:spPr>
          <a:xfrm>
            <a:off x="457200" y="205979"/>
            <a:ext cx="8229600" cy="47556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000"/>
              <a:buFont typeface="Times New Roman"/>
              <a:buNone/>
            </a:pPr>
            <a:r>
              <a:rPr b="1" lang="en" sz="2000">
                <a:latin typeface="Times New Roman"/>
                <a:ea typeface="Times New Roman"/>
                <a:cs typeface="Times New Roman"/>
                <a:sym typeface="Times New Roman"/>
              </a:rPr>
              <a:t>Life Review</a:t>
            </a:r>
            <a:endParaRPr b="1" sz="2000">
              <a:latin typeface="Times New Roman"/>
              <a:ea typeface="Times New Roman"/>
              <a:cs typeface="Times New Roman"/>
              <a:sym typeface="Times New Roman"/>
            </a:endParaRPr>
          </a:p>
        </p:txBody>
      </p:sp>
      <p:sp>
        <p:nvSpPr>
          <p:cNvPr id="801" name="Google Shape;801;p100"/>
          <p:cNvSpPr txBox="1"/>
          <p:nvPr>
            <p:ph idx="1" type="body"/>
          </p:nvPr>
        </p:nvSpPr>
        <p:spPr>
          <a:xfrm>
            <a:off x="457200" y="735546"/>
            <a:ext cx="8229600" cy="3996444"/>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1400"/>
              <a:buChar char="•"/>
            </a:pPr>
            <a:r>
              <a:rPr i="1" lang="en" sz="1400">
                <a:latin typeface="Times New Roman"/>
                <a:ea typeface="Times New Roman"/>
                <a:cs typeface="Times New Roman"/>
                <a:sym typeface="Times New Roman"/>
              </a:rPr>
              <a:t>Life review</a:t>
            </a:r>
            <a:r>
              <a:rPr lang="en" sz="1400">
                <a:latin typeface="Times New Roman"/>
                <a:ea typeface="Times New Roman"/>
                <a:cs typeface="Times New Roman"/>
                <a:sym typeface="Times New Roman"/>
              </a:rPr>
              <a:t>, somewhat different than </a:t>
            </a:r>
            <a:r>
              <a:rPr i="1" lang="en" sz="1400">
                <a:latin typeface="Times New Roman"/>
                <a:ea typeface="Times New Roman"/>
                <a:cs typeface="Times New Roman"/>
                <a:sym typeface="Times New Roman"/>
              </a:rPr>
              <a:t>reminiscence</a:t>
            </a:r>
            <a:r>
              <a:rPr lang="en" sz="1400">
                <a:latin typeface="Times New Roman"/>
                <a:ea typeface="Times New Roman"/>
                <a:cs typeface="Times New Roman"/>
                <a:sym typeface="Times New Roman"/>
              </a:rPr>
              <a:t> but equally important to seniors’ psychological well-being (Birren, 2011) is the process of recalling personally significant events from the past in order to make sense of the present.</a:t>
            </a:r>
            <a:endParaRPr/>
          </a:p>
          <a:p>
            <a:pPr indent="-342900" lvl="0" marL="342900" rtl="0" algn="just">
              <a:spcBef>
                <a:spcPts val="280"/>
              </a:spcBef>
              <a:spcAft>
                <a:spcPts val="0"/>
              </a:spcAft>
              <a:buClr>
                <a:schemeClr val="dk1"/>
              </a:buClr>
              <a:buSzPts val="1400"/>
              <a:buChar char="•"/>
            </a:pPr>
            <a:r>
              <a:rPr lang="en" sz="1400">
                <a:latin typeface="Times New Roman"/>
                <a:ea typeface="Times New Roman"/>
                <a:cs typeface="Times New Roman"/>
                <a:sym typeface="Times New Roman"/>
              </a:rPr>
              <a:t>It is “a naturally occurring, universal mental process characterized by the progressive return to consciousness of past experiences” (Butler, 1963, p. 66).</a:t>
            </a:r>
            <a:endParaRPr/>
          </a:p>
          <a:p>
            <a:pPr indent="-342900" lvl="0" marL="342900" rtl="0" algn="just">
              <a:spcBef>
                <a:spcPts val="280"/>
              </a:spcBef>
              <a:spcAft>
                <a:spcPts val="0"/>
              </a:spcAft>
              <a:buClr>
                <a:schemeClr val="dk1"/>
              </a:buClr>
              <a:buSzPts val="1400"/>
              <a:buChar char="•"/>
            </a:pPr>
            <a:r>
              <a:rPr lang="en" sz="1400">
                <a:latin typeface="Times New Roman"/>
                <a:ea typeface="Times New Roman"/>
                <a:cs typeface="Times New Roman"/>
                <a:sym typeface="Times New Roman"/>
              </a:rPr>
              <a:t>Tromp (2011) currently refers to the deliberate process of life review as “reminiscence… structured reflection on one’s entire life course” (p. 254).  </a:t>
            </a:r>
            <a:endParaRPr/>
          </a:p>
          <a:p>
            <a:pPr indent="0" lvl="0" marL="0" rtl="0" algn="ctr">
              <a:spcBef>
                <a:spcPts val="320"/>
              </a:spcBef>
              <a:spcAft>
                <a:spcPts val="0"/>
              </a:spcAft>
              <a:buClr>
                <a:schemeClr val="dk1"/>
              </a:buClr>
              <a:buSzPts val="1600"/>
              <a:buNone/>
            </a:pPr>
            <a:r>
              <a:t/>
            </a:r>
            <a:endParaRPr sz="1600">
              <a:latin typeface="Times New Roman"/>
              <a:ea typeface="Times New Roman"/>
              <a:cs typeface="Times New Roman"/>
              <a:sym typeface="Times New Roman"/>
            </a:endParaRPr>
          </a:p>
        </p:txBody>
      </p:sp>
      <p:pic>
        <p:nvPicPr>
          <p:cNvPr descr="C:\Users\Ron &amp; Trudy\Pictures\2015-08-10 Germany and Greenwich - July 2015\DSC_2152.JPG" id="802" name="Google Shape;802;p100"/>
          <p:cNvPicPr preferRelativeResize="0"/>
          <p:nvPr/>
        </p:nvPicPr>
        <p:blipFill rotWithShape="1">
          <a:blip r:embed="rId3">
            <a:alphaModFix/>
          </a:blip>
          <a:srcRect b="0" l="0" r="0" t="0"/>
          <a:stretch/>
        </p:blipFill>
        <p:spPr>
          <a:xfrm>
            <a:off x="2073378" y="2154447"/>
            <a:ext cx="3701492" cy="247034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01"/>
          <p:cNvSpPr txBox="1"/>
          <p:nvPr>
            <p:ph type="title"/>
          </p:nvPr>
        </p:nvSpPr>
        <p:spPr>
          <a:xfrm>
            <a:off x="457200" y="205978"/>
            <a:ext cx="8229600" cy="53697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400"/>
              <a:buFont typeface="Calibri"/>
              <a:buNone/>
            </a:pPr>
            <a:r>
              <a:t/>
            </a:r>
            <a:endParaRPr b="1" sz="2400">
              <a:latin typeface="Times New Roman"/>
              <a:ea typeface="Times New Roman"/>
              <a:cs typeface="Times New Roman"/>
              <a:sym typeface="Times New Roman"/>
            </a:endParaRPr>
          </a:p>
        </p:txBody>
      </p:sp>
      <p:sp>
        <p:nvSpPr>
          <p:cNvPr id="808" name="Google Shape;808;p101"/>
          <p:cNvSpPr txBox="1"/>
          <p:nvPr>
            <p:ph idx="1" type="body"/>
          </p:nvPr>
        </p:nvSpPr>
        <p:spPr>
          <a:xfrm>
            <a:off x="457200" y="857250"/>
            <a:ext cx="8229600" cy="382905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Clr>
                <a:schemeClr val="dk1"/>
              </a:buClr>
              <a:buSzPts val="1600"/>
              <a:buNone/>
            </a:pPr>
            <a:r>
              <a:t/>
            </a:r>
            <a:endParaRPr sz="1600">
              <a:latin typeface="Times New Roman"/>
              <a:ea typeface="Times New Roman"/>
              <a:cs typeface="Times New Roman"/>
              <a:sym typeface="Times New Roman"/>
            </a:endParaRPr>
          </a:p>
          <a:p>
            <a:pPr indent="0" lvl="0" marL="0" rtl="0" algn="just">
              <a:spcBef>
                <a:spcPts val="320"/>
              </a:spcBef>
              <a:spcAft>
                <a:spcPts val="0"/>
              </a:spcAft>
              <a:buClr>
                <a:schemeClr val="dk1"/>
              </a:buClr>
              <a:buSzPts val="1600"/>
              <a:buNone/>
            </a:pPr>
            <a:r>
              <a:t/>
            </a:r>
            <a:endParaRPr sz="1600">
              <a:latin typeface="Times New Roman"/>
              <a:ea typeface="Times New Roman"/>
              <a:cs typeface="Times New Roman"/>
              <a:sym typeface="Times New Roman"/>
            </a:endParaRPr>
          </a:p>
          <a:p>
            <a:pPr indent="0" lvl="0" marL="0" rtl="0" algn="just">
              <a:spcBef>
                <a:spcPts val="320"/>
              </a:spcBef>
              <a:spcAft>
                <a:spcPts val="0"/>
              </a:spcAft>
              <a:buClr>
                <a:schemeClr val="dk1"/>
              </a:buClr>
              <a:buSzPts val="1600"/>
              <a:buNone/>
            </a:pPr>
            <a:r>
              <a:t/>
            </a:r>
            <a:endParaRPr sz="1600">
              <a:latin typeface="Times New Roman"/>
              <a:ea typeface="Times New Roman"/>
              <a:cs typeface="Times New Roman"/>
              <a:sym typeface="Times New Roman"/>
            </a:endParaRPr>
          </a:p>
          <a:p>
            <a:pPr indent="0" lvl="0" marL="0" rtl="0" algn="just">
              <a:spcBef>
                <a:spcPts val="320"/>
              </a:spcBef>
              <a:spcAft>
                <a:spcPts val="0"/>
              </a:spcAft>
              <a:buClr>
                <a:schemeClr val="dk1"/>
              </a:buClr>
              <a:buSzPts val="1600"/>
              <a:buNone/>
            </a:pPr>
            <a:r>
              <a:t/>
            </a:r>
            <a:endParaRPr sz="1600">
              <a:latin typeface="Times New Roman"/>
              <a:ea typeface="Times New Roman"/>
              <a:cs typeface="Times New Roman"/>
              <a:sym typeface="Times New Roman"/>
            </a:endParaRPr>
          </a:p>
          <a:p>
            <a:pPr indent="0" lvl="0" marL="0" rtl="0" algn="just">
              <a:spcBef>
                <a:spcPts val="320"/>
              </a:spcBef>
              <a:spcAft>
                <a:spcPts val="0"/>
              </a:spcAft>
              <a:buClr>
                <a:schemeClr val="dk1"/>
              </a:buClr>
              <a:buSzPts val="1600"/>
              <a:buNone/>
            </a:pPr>
            <a:r>
              <a:t/>
            </a:r>
            <a:endParaRPr sz="1600">
              <a:latin typeface="Times New Roman"/>
              <a:ea typeface="Times New Roman"/>
              <a:cs typeface="Times New Roman"/>
              <a:sym typeface="Times New Roman"/>
            </a:endParaRPr>
          </a:p>
          <a:p>
            <a:pPr indent="0" lvl="0" marL="0" rtl="0" algn="just">
              <a:spcBef>
                <a:spcPts val="320"/>
              </a:spcBef>
              <a:spcAft>
                <a:spcPts val="0"/>
              </a:spcAft>
              <a:buClr>
                <a:schemeClr val="dk1"/>
              </a:buClr>
              <a:buSzPts val="1600"/>
              <a:buNone/>
            </a:pPr>
            <a:r>
              <a:t/>
            </a:r>
            <a:endParaRPr sz="1600">
              <a:latin typeface="Times New Roman"/>
              <a:ea typeface="Times New Roman"/>
              <a:cs typeface="Times New Roman"/>
              <a:sym typeface="Times New Roman"/>
            </a:endParaRPr>
          </a:p>
        </p:txBody>
      </p:sp>
      <p:pic>
        <p:nvPicPr>
          <p:cNvPr descr="C:\Users\Ron &amp; Trudy\Pictures\2015-11-29\DSC_4766.JPG" id="809" name="Google Shape;809;p101"/>
          <p:cNvPicPr preferRelativeResize="0"/>
          <p:nvPr/>
        </p:nvPicPr>
        <p:blipFill rotWithShape="1">
          <a:blip r:embed="rId3">
            <a:alphaModFix/>
          </a:blip>
          <a:srcRect b="0" l="0" r="0" t="0"/>
          <a:stretch/>
        </p:blipFill>
        <p:spPr>
          <a:xfrm>
            <a:off x="323528" y="365506"/>
            <a:ext cx="6458990" cy="431430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02"/>
          <p:cNvSpPr txBox="1"/>
          <p:nvPr>
            <p:ph type="title"/>
          </p:nvPr>
        </p:nvSpPr>
        <p:spPr>
          <a:xfrm>
            <a:off x="457200" y="205978"/>
            <a:ext cx="8229600" cy="53697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400"/>
              <a:buFont typeface="Calibri"/>
              <a:buNone/>
            </a:pPr>
            <a:r>
              <a:t/>
            </a:r>
            <a:endParaRPr b="1" sz="2400">
              <a:latin typeface="Times New Roman"/>
              <a:ea typeface="Times New Roman"/>
              <a:cs typeface="Times New Roman"/>
              <a:sym typeface="Times New Roman"/>
            </a:endParaRPr>
          </a:p>
        </p:txBody>
      </p:sp>
      <p:sp>
        <p:nvSpPr>
          <p:cNvPr id="815" name="Google Shape;815;p102"/>
          <p:cNvSpPr txBox="1"/>
          <p:nvPr>
            <p:ph idx="1" type="body"/>
          </p:nvPr>
        </p:nvSpPr>
        <p:spPr>
          <a:xfrm>
            <a:off x="533400" y="857250"/>
            <a:ext cx="8229600" cy="371475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1400"/>
              <a:buNone/>
            </a:pPr>
            <a:r>
              <a:t/>
            </a:r>
            <a:endParaRPr sz="1400">
              <a:latin typeface="Times New Roman"/>
              <a:ea typeface="Times New Roman"/>
              <a:cs typeface="Times New Roman"/>
              <a:sym typeface="Times New Roman"/>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254000" lvl="0" marL="342900" rtl="0" algn="just">
              <a:spcBef>
                <a:spcPts val="280"/>
              </a:spcBef>
              <a:spcAft>
                <a:spcPts val="0"/>
              </a:spcAft>
              <a:buClr>
                <a:schemeClr val="dk1"/>
              </a:buClr>
              <a:buSzPts val="1400"/>
              <a:buFont typeface="Calibri"/>
              <a:buNone/>
            </a:pPr>
            <a:r>
              <a:t/>
            </a:r>
            <a:endParaRPr sz="1400">
              <a:latin typeface="Times New Roman"/>
              <a:ea typeface="Times New Roman"/>
              <a:cs typeface="Times New Roman"/>
              <a:sym typeface="Times New Roman"/>
            </a:endParaRPr>
          </a:p>
          <a:p>
            <a:pPr indent="0" lvl="0" marL="0" rtl="0" algn="ctr">
              <a:spcBef>
                <a:spcPts val="280"/>
              </a:spcBef>
              <a:spcAft>
                <a:spcPts val="0"/>
              </a:spcAft>
              <a:buClr>
                <a:schemeClr val="dk1"/>
              </a:buClr>
              <a:buSzPts val="1400"/>
              <a:buNone/>
            </a:pPr>
            <a:r>
              <a:t/>
            </a:r>
            <a:endParaRPr i="1" sz="1400">
              <a:latin typeface="Times New Roman"/>
              <a:ea typeface="Times New Roman"/>
              <a:cs typeface="Times New Roman"/>
              <a:sym typeface="Times New Roman"/>
            </a:endParaRPr>
          </a:p>
          <a:p>
            <a:pPr indent="0" lvl="0" marL="0" rtl="0" algn="ctr">
              <a:spcBef>
                <a:spcPts val="280"/>
              </a:spcBef>
              <a:spcAft>
                <a:spcPts val="0"/>
              </a:spcAft>
              <a:buClr>
                <a:schemeClr val="dk1"/>
              </a:buClr>
              <a:buSzPts val="1400"/>
              <a:buNone/>
            </a:pPr>
            <a:r>
              <a:t/>
            </a:r>
            <a:endParaRPr i="1" sz="1400">
              <a:latin typeface="Times New Roman"/>
              <a:ea typeface="Times New Roman"/>
              <a:cs typeface="Times New Roman"/>
              <a:sym typeface="Times New Roman"/>
            </a:endParaRPr>
          </a:p>
          <a:p>
            <a:pPr indent="0" lvl="0" marL="0" rtl="0" algn="ctr">
              <a:spcBef>
                <a:spcPts val="280"/>
              </a:spcBef>
              <a:spcAft>
                <a:spcPts val="0"/>
              </a:spcAft>
              <a:buClr>
                <a:schemeClr val="dk1"/>
              </a:buClr>
              <a:buSzPts val="1400"/>
              <a:buNone/>
            </a:pPr>
            <a:r>
              <a:t/>
            </a:r>
            <a:endParaRPr i="1" sz="1400">
              <a:latin typeface="Times New Roman"/>
              <a:ea typeface="Times New Roman"/>
              <a:cs typeface="Times New Roman"/>
              <a:sym typeface="Times New Roman"/>
            </a:endParaRPr>
          </a:p>
          <a:p>
            <a:pPr indent="0" lvl="0" marL="0" rtl="0" algn="ctr">
              <a:spcBef>
                <a:spcPts val="280"/>
              </a:spcBef>
              <a:spcAft>
                <a:spcPts val="0"/>
              </a:spcAft>
              <a:buClr>
                <a:schemeClr val="dk1"/>
              </a:buClr>
              <a:buSzPts val="1400"/>
              <a:buNone/>
            </a:pPr>
            <a:r>
              <a:t/>
            </a:r>
            <a:endParaRPr i="1" sz="1400">
              <a:latin typeface="Times New Roman"/>
              <a:ea typeface="Times New Roman"/>
              <a:cs typeface="Times New Roman"/>
              <a:sym typeface="Times New Roman"/>
            </a:endParaRPr>
          </a:p>
          <a:p>
            <a:pPr indent="0" lvl="0" marL="0" rtl="0" algn="ctr">
              <a:spcBef>
                <a:spcPts val="280"/>
              </a:spcBef>
              <a:spcAft>
                <a:spcPts val="0"/>
              </a:spcAft>
              <a:buClr>
                <a:schemeClr val="dk1"/>
              </a:buClr>
              <a:buSzPts val="1400"/>
              <a:buNone/>
            </a:pPr>
            <a:r>
              <a:t/>
            </a:r>
            <a:endParaRPr i="1" sz="1400">
              <a:latin typeface="Times New Roman"/>
              <a:ea typeface="Times New Roman"/>
              <a:cs typeface="Times New Roman"/>
              <a:sym typeface="Times New Roman"/>
            </a:endParaRPr>
          </a:p>
          <a:p>
            <a:pPr indent="0" lvl="0" marL="0" rtl="0" algn="ctr">
              <a:spcBef>
                <a:spcPts val="280"/>
              </a:spcBef>
              <a:spcAft>
                <a:spcPts val="0"/>
              </a:spcAft>
              <a:buClr>
                <a:schemeClr val="dk1"/>
              </a:buClr>
              <a:buSzPts val="1400"/>
              <a:buNone/>
            </a:pPr>
            <a:r>
              <a:t/>
            </a:r>
            <a:endParaRPr i="1" sz="1400">
              <a:latin typeface="Times New Roman"/>
              <a:ea typeface="Times New Roman"/>
              <a:cs typeface="Times New Roman"/>
              <a:sym typeface="Times New Roman"/>
            </a:endParaRPr>
          </a:p>
          <a:p>
            <a:pPr indent="0" lvl="0" marL="0" rtl="0" algn="ctr">
              <a:spcBef>
                <a:spcPts val="280"/>
              </a:spcBef>
              <a:spcAft>
                <a:spcPts val="0"/>
              </a:spcAft>
              <a:buClr>
                <a:schemeClr val="dk1"/>
              </a:buClr>
              <a:buSzPts val="1400"/>
              <a:buNone/>
            </a:pPr>
            <a:r>
              <a:t/>
            </a:r>
            <a:endParaRPr i="1" sz="1400">
              <a:latin typeface="Times New Roman"/>
              <a:ea typeface="Times New Roman"/>
              <a:cs typeface="Times New Roman"/>
              <a:sym typeface="Times New Roman"/>
            </a:endParaRPr>
          </a:p>
          <a:p>
            <a:pPr indent="0" lvl="0" marL="0" rtl="0" algn="ctr">
              <a:spcBef>
                <a:spcPts val="280"/>
              </a:spcBef>
              <a:spcAft>
                <a:spcPts val="0"/>
              </a:spcAft>
              <a:buClr>
                <a:schemeClr val="dk1"/>
              </a:buClr>
              <a:buSzPts val="1400"/>
              <a:buNone/>
            </a:pPr>
            <a:r>
              <a:t/>
            </a:r>
            <a:endParaRPr i="1" sz="1400">
              <a:latin typeface="Times New Roman"/>
              <a:ea typeface="Times New Roman"/>
              <a:cs typeface="Times New Roman"/>
              <a:sym typeface="Times New Roman"/>
            </a:endParaRPr>
          </a:p>
          <a:p>
            <a:pPr indent="0" lvl="0" marL="0" rtl="0" algn="ctr">
              <a:spcBef>
                <a:spcPts val="280"/>
              </a:spcBef>
              <a:spcAft>
                <a:spcPts val="0"/>
              </a:spcAft>
              <a:buClr>
                <a:schemeClr val="dk1"/>
              </a:buClr>
              <a:buSzPts val="1400"/>
              <a:buNone/>
            </a:pPr>
            <a:r>
              <a:t/>
            </a:r>
            <a:endParaRPr i="1" sz="1400">
              <a:latin typeface="Times New Roman"/>
              <a:ea typeface="Times New Roman"/>
              <a:cs typeface="Times New Roman"/>
              <a:sym typeface="Times New Roman"/>
            </a:endParaRPr>
          </a:p>
        </p:txBody>
      </p:sp>
      <p:pic>
        <p:nvPicPr>
          <p:cNvPr descr="C:\Users\Ron &amp; Trudy\Pictures\2015-11-26 001\IMG_3446.JPG" id="816" name="Google Shape;816;p102"/>
          <p:cNvPicPr preferRelativeResize="0"/>
          <p:nvPr/>
        </p:nvPicPr>
        <p:blipFill rotWithShape="1">
          <a:blip r:embed="rId3">
            <a:alphaModFix/>
          </a:blip>
          <a:srcRect b="0" l="0" r="0" t="0"/>
          <a:stretch/>
        </p:blipFill>
        <p:spPr>
          <a:xfrm>
            <a:off x="683568" y="411510"/>
            <a:ext cx="5878554" cy="440564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03"/>
          <p:cNvSpPr txBox="1"/>
          <p:nvPr>
            <p:ph type="title"/>
          </p:nvPr>
        </p:nvSpPr>
        <p:spPr>
          <a:xfrm>
            <a:off x="457200" y="205979"/>
            <a:ext cx="8229600" cy="42155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000"/>
              <a:buFont typeface="Times New Roman"/>
              <a:buNone/>
            </a:pPr>
            <a:r>
              <a:rPr b="1" lang="en" sz="2000">
                <a:latin typeface="Times New Roman"/>
                <a:ea typeface="Times New Roman"/>
                <a:cs typeface="Times New Roman"/>
                <a:sym typeface="Times New Roman"/>
              </a:rPr>
              <a:t>Stage 7: The Performance of ‘The Artist and her Daughter’</a:t>
            </a:r>
            <a:endParaRPr b="1" sz="2000">
              <a:latin typeface="Times New Roman"/>
              <a:ea typeface="Times New Roman"/>
              <a:cs typeface="Times New Roman"/>
              <a:sym typeface="Times New Roman"/>
            </a:endParaRPr>
          </a:p>
        </p:txBody>
      </p:sp>
      <p:sp>
        <p:nvSpPr>
          <p:cNvPr id="822" name="Google Shape;822;p103"/>
          <p:cNvSpPr txBox="1"/>
          <p:nvPr>
            <p:ph idx="1" type="body"/>
          </p:nvPr>
        </p:nvSpPr>
        <p:spPr>
          <a:xfrm>
            <a:off x="457200" y="681540"/>
            <a:ext cx="8229600" cy="4266474"/>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1400"/>
              <a:buChar char="•"/>
            </a:pPr>
            <a:r>
              <a:rPr lang="en" sz="1400">
                <a:latin typeface="Times New Roman"/>
                <a:ea typeface="Times New Roman"/>
                <a:cs typeface="Times New Roman"/>
                <a:sym typeface="Times New Roman"/>
              </a:rPr>
              <a:t>The play was performed at the residential care facility on December 4, 2015  for the older adult participants, their family members, facility staff and an invited audience of community and applied theatre artists with approximately 80 in attendance.</a:t>
            </a:r>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342900" lvl="0" marL="342900" rtl="0" algn="just">
              <a:spcBef>
                <a:spcPts val="280"/>
              </a:spcBef>
              <a:spcAft>
                <a:spcPts val="0"/>
              </a:spcAft>
              <a:buClr>
                <a:schemeClr val="dk1"/>
              </a:buClr>
              <a:buSzPts val="1400"/>
              <a:buChar char="•"/>
            </a:pPr>
            <a:r>
              <a:rPr lang="en" sz="1400">
                <a:latin typeface="Times New Roman"/>
                <a:ea typeface="Times New Roman"/>
                <a:cs typeface="Times New Roman"/>
                <a:sym typeface="Times New Roman"/>
              </a:rPr>
              <a:t>There was a post-performance social with music and refreshments, and post-production surveys were implemented during this time.</a:t>
            </a:r>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342900" lvl="0" marL="342900" rtl="0" algn="just">
              <a:spcBef>
                <a:spcPts val="280"/>
              </a:spcBef>
              <a:spcAft>
                <a:spcPts val="0"/>
              </a:spcAft>
              <a:buClr>
                <a:schemeClr val="dk1"/>
              </a:buClr>
              <a:buSzPts val="1400"/>
              <a:buChar char="•"/>
            </a:pPr>
            <a:r>
              <a:rPr lang="en" sz="1400">
                <a:latin typeface="Times New Roman"/>
                <a:ea typeface="Times New Roman"/>
                <a:cs typeface="Times New Roman"/>
                <a:sym typeface="Times New Roman"/>
              </a:rPr>
              <a:t>The production was video-recorded for archival purposes and to present to study participants and their families as a keepsake, along with a story booklet and project participation certificate. </a:t>
            </a:r>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p:txBody>
      </p:sp>
      <p:pic>
        <p:nvPicPr>
          <p:cNvPr descr="C:\Users\Ron &amp; Trudy\Pictures\New folder (4)\Nov and Dec 2015 016.JPG" id="823" name="Google Shape;823;p103"/>
          <p:cNvPicPr preferRelativeResize="0"/>
          <p:nvPr/>
        </p:nvPicPr>
        <p:blipFill rotWithShape="1">
          <a:blip r:embed="rId3">
            <a:alphaModFix/>
          </a:blip>
          <a:srcRect b="0" l="0" r="0" t="0"/>
          <a:stretch/>
        </p:blipFill>
        <p:spPr>
          <a:xfrm>
            <a:off x="2074239" y="2528747"/>
            <a:ext cx="3561173" cy="23762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3" name="Google Shape;203;p32"/>
          <p:cNvSpPr txBox="1"/>
          <p:nvPr>
            <p:ph type="title"/>
          </p:nvPr>
        </p:nvSpPr>
        <p:spPr>
          <a:xfrm>
            <a:off x="628651" y="1077467"/>
            <a:ext cx="3293269" cy="630187"/>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2400"/>
              <a:buFont typeface="Calibri"/>
              <a:buNone/>
            </a:pPr>
            <a:r>
              <a:rPr b="1" lang="en" sz="2400">
                <a:solidFill>
                  <a:schemeClr val="lt1"/>
                </a:solidFill>
              </a:rPr>
              <a:t>Quebec Law</a:t>
            </a:r>
            <a:endParaRPr/>
          </a:p>
        </p:txBody>
      </p:sp>
      <p:sp>
        <p:nvSpPr>
          <p:cNvPr id="204" name="Google Shape;204;p32"/>
          <p:cNvSpPr txBox="1"/>
          <p:nvPr>
            <p:ph idx="1" type="body"/>
          </p:nvPr>
        </p:nvSpPr>
        <p:spPr>
          <a:xfrm>
            <a:off x="628652" y="1923678"/>
            <a:ext cx="2724987" cy="2276847"/>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lt1"/>
              </a:buClr>
              <a:buSzPts val="1800"/>
              <a:buChar char="•"/>
            </a:pPr>
            <a:r>
              <a:rPr lang="en" sz="1800">
                <a:solidFill>
                  <a:schemeClr val="lt1"/>
                </a:solidFill>
              </a:rPr>
              <a:t>Civil matters are regulated by French heritage civil law</a:t>
            </a:r>
            <a:endParaRPr/>
          </a:p>
          <a:p>
            <a:pPr indent="0" lvl="0" marL="0" rtl="0" algn="l">
              <a:spcBef>
                <a:spcPts val="360"/>
              </a:spcBef>
              <a:spcAft>
                <a:spcPts val="0"/>
              </a:spcAft>
              <a:buClr>
                <a:schemeClr val="dk1"/>
              </a:buClr>
              <a:buSzPts val="1800"/>
              <a:buNone/>
            </a:pPr>
            <a:r>
              <a:t/>
            </a:r>
            <a:endParaRPr sz="1800">
              <a:solidFill>
                <a:schemeClr val="lt1"/>
              </a:solidFill>
            </a:endParaRPr>
          </a:p>
          <a:p>
            <a:pPr indent="-342900" lvl="0" marL="342900" rtl="0" algn="l">
              <a:spcBef>
                <a:spcPts val="360"/>
              </a:spcBef>
              <a:spcAft>
                <a:spcPts val="0"/>
              </a:spcAft>
              <a:buClr>
                <a:schemeClr val="lt1"/>
              </a:buClr>
              <a:buSzPts val="1800"/>
              <a:buChar char="•"/>
            </a:pPr>
            <a:r>
              <a:rPr lang="en" sz="1800">
                <a:solidFill>
                  <a:schemeClr val="lt1"/>
                </a:solidFill>
              </a:rPr>
              <a:t>Public law, criminal law and federal law operate according to Canadian common law.</a:t>
            </a:r>
            <a:endParaRPr/>
          </a:p>
          <a:p>
            <a:pPr indent="0" lvl="0" marL="0" rtl="0" algn="l">
              <a:spcBef>
                <a:spcPts val="360"/>
              </a:spcBef>
              <a:spcAft>
                <a:spcPts val="0"/>
              </a:spcAft>
              <a:buClr>
                <a:schemeClr val="dk1"/>
              </a:buClr>
              <a:buSzPts val="1800"/>
              <a:buNone/>
            </a:pPr>
            <a:r>
              <a:t/>
            </a:r>
            <a:endParaRPr sz="1800">
              <a:solidFill>
                <a:schemeClr val="lt1"/>
              </a:solidFill>
            </a:endParaRPr>
          </a:p>
        </p:txBody>
      </p:sp>
      <p:pic>
        <p:nvPicPr>
          <p:cNvPr id="205" name="Google Shape;205;p32"/>
          <p:cNvPicPr preferRelativeResize="0"/>
          <p:nvPr/>
        </p:nvPicPr>
        <p:blipFill rotWithShape="1">
          <a:blip r:embed="rId3">
            <a:alphaModFix/>
          </a:blip>
          <a:srcRect b="0" l="0" r="0" t="0"/>
          <a:stretch/>
        </p:blipFill>
        <p:spPr>
          <a:xfrm>
            <a:off x="4571999" y="1077466"/>
            <a:ext cx="3945732" cy="295929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0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pic>
        <p:nvPicPr>
          <p:cNvPr descr="C:\Users\Ron &amp; Trudy\Downloads\DSC_0631.JPG" id="829" name="Google Shape;829;p104"/>
          <p:cNvPicPr preferRelativeResize="0"/>
          <p:nvPr>
            <p:ph idx="1" type="body"/>
          </p:nvPr>
        </p:nvPicPr>
        <p:blipFill rotWithShape="1">
          <a:blip r:embed="rId3">
            <a:alphaModFix/>
          </a:blip>
          <a:srcRect b="0" l="0" r="0" t="0"/>
          <a:stretch/>
        </p:blipFill>
        <p:spPr>
          <a:xfrm>
            <a:off x="331356" y="2686371"/>
            <a:ext cx="4043768" cy="2007773"/>
          </a:xfrm>
          <a:prstGeom prst="rect">
            <a:avLst/>
          </a:prstGeom>
          <a:noFill/>
          <a:ln>
            <a:noFill/>
          </a:ln>
        </p:spPr>
      </p:pic>
      <p:pic>
        <p:nvPicPr>
          <p:cNvPr descr="C:\Users\Ron &amp; Trudy\Downloads\DSC_0622.JPG" id="830" name="Google Shape;830;p104"/>
          <p:cNvPicPr preferRelativeResize="0"/>
          <p:nvPr/>
        </p:nvPicPr>
        <p:blipFill rotWithShape="1">
          <a:blip r:embed="rId4">
            <a:alphaModFix/>
          </a:blip>
          <a:srcRect b="0" l="0" r="0" t="0"/>
          <a:stretch/>
        </p:blipFill>
        <p:spPr>
          <a:xfrm>
            <a:off x="4574545" y="2679762"/>
            <a:ext cx="3041211" cy="2014382"/>
          </a:xfrm>
          <a:prstGeom prst="rect">
            <a:avLst/>
          </a:prstGeom>
          <a:noFill/>
          <a:ln>
            <a:noFill/>
          </a:ln>
        </p:spPr>
      </p:pic>
      <p:pic>
        <p:nvPicPr>
          <p:cNvPr descr="C:\Users\Ron &amp; Trudy\Downloads\DSC_0627.JPG" id="831" name="Google Shape;831;p104"/>
          <p:cNvPicPr preferRelativeResize="0"/>
          <p:nvPr/>
        </p:nvPicPr>
        <p:blipFill rotWithShape="1">
          <a:blip r:embed="rId5">
            <a:alphaModFix/>
          </a:blip>
          <a:srcRect b="0" l="0" r="0" t="0"/>
          <a:stretch/>
        </p:blipFill>
        <p:spPr>
          <a:xfrm>
            <a:off x="358121" y="535046"/>
            <a:ext cx="3032826" cy="2007773"/>
          </a:xfrm>
          <a:prstGeom prst="rect">
            <a:avLst/>
          </a:prstGeom>
          <a:noFill/>
          <a:ln>
            <a:noFill/>
          </a:ln>
        </p:spPr>
      </p:pic>
      <p:pic>
        <p:nvPicPr>
          <p:cNvPr descr="C:\Users\Ron &amp; Trudy\Downloads\DSC_0617.JPG" id="832" name="Google Shape;832;p104"/>
          <p:cNvPicPr preferRelativeResize="0"/>
          <p:nvPr/>
        </p:nvPicPr>
        <p:blipFill rotWithShape="1">
          <a:blip r:embed="rId6">
            <a:alphaModFix/>
          </a:blip>
          <a:srcRect b="0" l="0" r="0" t="0"/>
          <a:stretch/>
        </p:blipFill>
        <p:spPr>
          <a:xfrm>
            <a:off x="4572000" y="535046"/>
            <a:ext cx="3013468" cy="199224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0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t/>
            </a:r>
            <a:endParaRPr/>
          </a:p>
        </p:txBody>
      </p:sp>
      <p:sp>
        <p:nvSpPr>
          <p:cNvPr id="838" name="Google Shape;838;p105"/>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139700" lvl="0" marL="342900" rtl="0" algn="l">
              <a:spcBef>
                <a:spcPts val="0"/>
              </a:spcBef>
              <a:spcAft>
                <a:spcPts val="0"/>
              </a:spcAft>
              <a:buClr>
                <a:schemeClr val="dk1"/>
              </a:buClr>
              <a:buSzPts val="3200"/>
              <a:buNone/>
            </a:pPr>
            <a:r>
              <a:t/>
            </a:r>
            <a:endParaRPr/>
          </a:p>
        </p:txBody>
      </p:sp>
      <p:pic>
        <p:nvPicPr>
          <p:cNvPr descr="C:\Users\Ron &amp; Trudy\Downloads\DSC_0639.JPG" id="839" name="Google Shape;839;p105"/>
          <p:cNvPicPr preferRelativeResize="0"/>
          <p:nvPr/>
        </p:nvPicPr>
        <p:blipFill rotWithShape="1">
          <a:blip r:embed="rId3">
            <a:alphaModFix/>
          </a:blip>
          <a:srcRect b="0" l="0" r="0" t="0"/>
          <a:stretch/>
        </p:blipFill>
        <p:spPr>
          <a:xfrm>
            <a:off x="2362200" y="2514600"/>
            <a:ext cx="3126151" cy="2070567"/>
          </a:xfrm>
          <a:prstGeom prst="rect">
            <a:avLst/>
          </a:prstGeom>
          <a:noFill/>
          <a:ln>
            <a:noFill/>
          </a:ln>
        </p:spPr>
      </p:pic>
      <p:pic>
        <p:nvPicPr>
          <p:cNvPr descr="C:\Users\Ron &amp; Trudy\Downloads\DSC_0640.JPG" id="840" name="Google Shape;840;p105"/>
          <p:cNvPicPr preferRelativeResize="0"/>
          <p:nvPr/>
        </p:nvPicPr>
        <p:blipFill rotWithShape="1">
          <a:blip r:embed="rId4">
            <a:alphaModFix/>
          </a:blip>
          <a:srcRect b="0" l="0" r="0" t="0"/>
          <a:stretch/>
        </p:blipFill>
        <p:spPr>
          <a:xfrm>
            <a:off x="2334491" y="295415"/>
            <a:ext cx="3126151" cy="207056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06"/>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000"/>
              <a:buFont typeface="Times New Roman"/>
              <a:buNone/>
            </a:pPr>
            <a:r>
              <a:rPr b="1" lang="en" sz="2000">
                <a:latin typeface="Times New Roman"/>
                <a:ea typeface="Times New Roman"/>
                <a:cs typeface="Times New Roman"/>
                <a:sym typeface="Times New Roman"/>
              </a:rPr>
              <a:t>Post-Project Follow-Up</a:t>
            </a:r>
            <a:endParaRPr b="1" sz="2000">
              <a:latin typeface="Times New Roman"/>
              <a:ea typeface="Times New Roman"/>
              <a:cs typeface="Times New Roman"/>
              <a:sym typeface="Times New Roman"/>
            </a:endParaRPr>
          </a:p>
        </p:txBody>
      </p:sp>
      <p:sp>
        <p:nvSpPr>
          <p:cNvPr id="846" name="Google Shape;846;p106"/>
          <p:cNvSpPr txBox="1"/>
          <p:nvPr>
            <p:ph idx="1" type="body"/>
          </p:nvPr>
        </p:nvSpPr>
        <p:spPr>
          <a:xfrm>
            <a:off x="457200" y="789552"/>
            <a:ext cx="8229600" cy="405045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Clr>
                <a:schemeClr val="dk1"/>
              </a:buClr>
              <a:buSzPts val="1400"/>
              <a:buChar char="•"/>
            </a:pPr>
            <a:r>
              <a:rPr lang="en" sz="1400">
                <a:latin typeface="Times New Roman"/>
                <a:ea typeface="Times New Roman"/>
                <a:cs typeface="Times New Roman"/>
                <a:sym typeface="Times New Roman"/>
              </a:rPr>
              <a:t>Care facility residents who participated in the study were given story booklets and certificates.  A short documentary is in progress.</a:t>
            </a:r>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342900" lvl="0" marL="342900" rtl="0" algn="just">
              <a:spcBef>
                <a:spcPts val="280"/>
              </a:spcBef>
              <a:spcAft>
                <a:spcPts val="0"/>
              </a:spcAft>
              <a:buClr>
                <a:schemeClr val="dk1"/>
              </a:buClr>
              <a:buSzPts val="1400"/>
              <a:buChar char="•"/>
            </a:pPr>
            <a:r>
              <a:rPr lang="en" sz="1400">
                <a:latin typeface="Times New Roman"/>
                <a:ea typeface="Times New Roman"/>
                <a:cs typeface="Times New Roman"/>
                <a:sym typeface="Times New Roman"/>
              </a:rPr>
              <a:t>Giving the story booklets and certificates was a very moving  experience.  </a:t>
            </a:r>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285750" lvl="1" marL="742950" rtl="0" algn="just">
              <a:spcBef>
                <a:spcPts val="280"/>
              </a:spcBef>
              <a:spcAft>
                <a:spcPts val="0"/>
              </a:spcAft>
              <a:buClr>
                <a:schemeClr val="dk1"/>
              </a:buClr>
              <a:buSzPts val="1400"/>
              <a:buChar char="–"/>
            </a:pPr>
            <a:r>
              <a:rPr lang="en" sz="1400">
                <a:latin typeface="Times New Roman"/>
                <a:ea typeface="Times New Roman"/>
                <a:cs typeface="Times New Roman"/>
                <a:sym typeface="Times New Roman"/>
              </a:rPr>
              <a:t>Some residents, who did not recall participating, became flooded with stories and memories while reviewing the story booklet which contained key photos of their art work and family members.  </a:t>
            </a:r>
            <a:endParaRPr/>
          </a:p>
          <a:p>
            <a:pPr indent="0" lvl="0" marL="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285750" lvl="1" marL="742950" rtl="0" algn="just">
              <a:spcBef>
                <a:spcPts val="280"/>
              </a:spcBef>
              <a:spcAft>
                <a:spcPts val="0"/>
              </a:spcAft>
              <a:buClr>
                <a:schemeClr val="dk1"/>
              </a:buClr>
              <a:buSzPts val="1400"/>
              <a:buChar char="–"/>
            </a:pPr>
            <a:r>
              <a:rPr lang="en" sz="1400">
                <a:latin typeface="Times New Roman"/>
                <a:ea typeface="Times New Roman"/>
                <a:cs typeface="Times New Roman"/>
                <a:sym typeface="Times New Roman"/>
              </a:rPr>
              <a:t>Future projects need to integrate such photography.  </a:t>
            </a:r>
            <a:endParaRPr sz="1400">
              <a:latin typeface="Times New Roman"/>
              <a:ea typeface="Times New Roman"/>
              <a:cs typeface="Times New Roman"/>
              <a:sym typeface="Times New Roman"/>
            </a:endParaRPr>
          </a:p>
          <a:p>
            <a:pPr indent="0" lvl="1" marL="45720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0" lvl="1" marL="45720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0" lvl="1" marL="45720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a:p>
            <a:pPr indent="0" lvl="1" marL="457200" rtl="0" algn="just">
              <a:spcBef>
                <a:spcPts val="280"/>
              </a:spcBef>
              <a:spcAft>
                <a:spcPts val="0"/>
              </a:spcAft>
              <a:buClr>
                <a:schemeClr val="dk1"/>
              </a:buClr>
              <a:buSzPts val="1400"/>
              <a:buNone/>
            </a:pPr>
            <a:r>
              <a:t/>
            </a:r>
            <a:endParaRPr sz="1400">
              <a:latin typeface="Times New Roman"/>
              <a:ea typeface="Times New Roman"/>
              <a:cs typeface="Times New Roman"/>
              <a:sym typeface="Times New Roman"/>
            </a:endParaRPr>
          </a:p>
        </p:txBody>
      </p:sp>
      <p:pic>
        <p:nvPicPr>
          <p:cNvPr descr="C:\Users\Ron &amp; Trudy\Pictures\2016-07-31 001\IMG_3897.JPG" id="847" name="Google Shape;847;p106"/>
          <p:cNvPicPr preferRelativeResize="0"/>
          <p:nvPr/>
        </p:nvPicPr>
        <p:blipFill rotWithShape="1">
          <a:blip r:embed="rId3">
            <a:alphaModFix/>
          </a:blip>
          <a:srcRect b="0" l="0" r="0" t="0"/>
          <a:stretch/>
        </p:blipFill>
        <p:spPr>
          <a:xfrm>
            <a:off x="725424" y="2660300"/>
            <a:ext cx="2798064" cy="2098548"/>
          </a:xfrm>
          <a:prstGeom prst="rect">
            <a:avLst/>
          </a:prstGeom>
          <a:noFill/>
          <a:ln>
            <a:noFill/>
          </a:ln>
        </p:spPr>
      </p:pic>
      <p:pic>
        <p:nvPicPr>
          <p:cNvPr descr="C:\Users\Ron &amp; Trudy\Pictures\2016-07-31 001\IMG_3890.JPG" id="848" name="Google Shape;848;p106"/>
          <p:cNvPicPr preferRelativeResize="0"/>
          <p:nvPr/>
        </p:nvPicPr>
        <p:blipFill rotWithShape="1">
          <a:blip r:embed="rId4">
            <a:alphaModFix/>
          </a:blip>
          <a:srcRect b="0" l="0" r="0" t="0"/>
          <a:stretch/>
        </p:blipFill>
        <p:spPr>
          <a:xfrm>
            <a:off x="4716016" y="2660300"/>
            <a:ext cx="2798064" cy="2098548"/>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07"/>
          <p:cNvSpPr txBox="1"/>
          <p:nvPr>
            <p:ph type="title"/>
          </p:nvPr>
        </p:nvSpPr>
        <p:spPr>
          <a:xfrm>
            <a:off x="457200" y="205979"/>
            <a:ext cx="8229600" cy="42155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400"/>
              <a:buFont typeface="Calibri"/>
              <a:buNone/>
            </a:pPr>
            <a:r>
              <a:rPr b="1" lang="en" sz="2400"/>
              <a:t>Small-Groups Activity</a:t>
            </a:r>
            <a:endParaRPr b="1" sz="2400"/>
          </a:p>
        </p:txBody>
      </p:sp>
      <p:sp>
        <p:nvSpPr>
          <p:cNvPr id="854" name="Google Shape;854;p107"/>
          <p:cNvSpPr txBox="1"/>
          <p:nvPr>
            <p:ph idx="1" type="body"/>
          </p:nvPr>
        </p:nvSpPr>
        <p:spPr>
          <a:xfrm>
            <a:off x="457200" y="735546"/>
            <a:ext cx="8229600" cy="426647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rPr lang="en" sz="1800" u="sng"/>
              <a:t>Arts-in-Health Debate</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Font typeface="Calibri"/>
              <a:buAutoNum type="arabicPeriod"/>
            </a:pPr>
            <a:r>
              <a:rPr lang="en" sz="1800"/>
              <a:t>Review the WHO health evident report and de-construct the report and other articles as to what the evidence is on the role of the arts in improving health and well-being. </a:t>
            </a:r>
            <a:endParaRPr/>
          </a:p>
          <a:p>
            <a:pPr indent="-228600" lvl="0" marL="342900" rtl="0" algn="l">
              <a:spcBef>
                <a:spcPts val="360"/>
              </a:spcBef>
              <a:spcAft>
                <a:spcPts val="0"/>
              </a:spcAft>
              <a:buClr>
                <a:schemeClr val="dk1"/>
              </a:buClr>
              <a:buSzPts val="1800"/>
              <a:buFont typeface="Calibri"/>
              <a:buNone/>
            </a:pPr>
            <a:r>
              <a:t/>
            </a:r>
            <a:endParaRPr sz="1800"/>
          </a:p>
          <a:p>
            <a:pPr indent="-342900" lvl="0" marL="342900" rtl="0" algn="l">
              <a:spcBef>
                <a:spcPts val="360"/>
              </a:spcBef>
              <a:spcAft>
                <a:spcPts val="0"/>
              </a:spcAft>
              <a:buClr>
                <a:schemeClr val="dk1"/>
              </a:buClr>
              <a:buSzPts val="1800"/>
              <a:buFont typeface="Calibri"/>
              <a:buAutoNum type="arabicPeriod"/>
            </a:pPr>
            <a:r>
              <a:rPr lang="en" sz="1800"/>
              <a:t>Highlight key points you feel are most important.</a:t>
            </a:r>
            <a:endParaRPr/>
          </a:p>
          <a:p>
            <a:pPr indent="-228600" lvl="0" marL="342900" rtl="0" algn="l">
              <a:spcBef>
                <a:spcPts val="360"/>
              </a:spcBef>
              <a:spcAft>
                <a:spcPts val="0"/>
              </a:spcAft>
              <a:buClr>
                <a:schemeClr val="dk1"/>
              </a:buClr>
              <a:buSzPts val="1800"/>
              <a:buFont typeface="Calibri"/>
              <a:buNone/>
            </a:pPr>
            <a:r>
              <a:t/>
            </a:r>
            <a:endParaRPr sz="1800"/>
          </a:p>
          <a:p>
            <a:pPr indent="-342900" lvl="0" marL="342900" rtl="0" algn="l">
              <a:spcBef>
                <a:spcPts val="360"/>
              </a:spcBef>
              <a:spcAft>
                <a:spcPts val="0"/>
              </a:spcAft>
              <a:buClr>
                <a:schemeClr val="dk1"/>
              </a:buClr>
              <a:buSzPts val="1800"/>
              <a:buFont typeface="Calibri"/>
              <a:buAutoNum type="arabicPeriod"/>
            </a:pPr>
            <a:r>
              <a:rPr lang="en" sz="1800"/>
              <a:t>Ask yourself where you fall on the continuum for arts in health care (100% in support… undecided… 100% against). Individually plan your argument why or why not.</a:t>
            </a:r>
            <a:endParaRPr/>
          </a:p>
          <a:p>
            <a:pPr indent="-228600" lvl="0" marL="342900" rtl="0" algn="l">
              <a:spcBef>
                <a:spcPts val="360"/>
              </a:spcBef>
              <a:spcAft>
                <a:spcPts val="0"/>
              </a:spcAft>
              <a:buClr>
                <a:schemeClr val="dk1"/>
              </a:buClr>
              <a:buSzPts val="1800"/>
              <a:buFont typeface="Calibri"/>
              <a:buNone/>
            </a:pPr>
            <a:r>
              <a:t/>
            </a:r>
            <a:endParaRPr sz="1800"/>
          </a:p>
          <a:p>
            <a:pPr indent="-342900" lvl="0" marL="342900" rtl="0" algn="l">
              <a:spcBef>
                <a:spcPts val="360"/>
              </a:spcBef>
              <a:spcAft>
                <a:spcPts val="0"/>
              </a:spcAft>
              <a:buClr>
                <a:schemeClr val="dk1"/>
              </a:buClr>
              <a:buSzPts val="1800"/>
              <a:buFont typeface="Calibri"/>
              <a:buAutoNum type="arabicPeriod"/>
            </a:pPr>
            <a:r>
              <a:rPr lang="en" sz="1800"/>
              <a:t>Whole class: physical placement on continuum.</a:t>
            </a:r>
            <a:endParaRPr/>
          </a:p>
          <a:p>
            <a:pPr indent="-228600" lvl="0" marL="342900" rtl="0" algn="l">
              <a:spcBef>
                <a:spcPts val="360"/>
              </a:spcBef>
              <a:spcAft>
                <a:spcPts val="0"/>
              </a:spcAft>
              <a:buClr>
                <a:schemeClr val="dk1"/>
              </a:buClr>
              <a:buSzPts val="1800"/>
              <a:buFont typeface="Calibri"/>
              <a:buNone/>
            </a:pPr>
            <a:r>
              <a:t/>
            </a:r>
            <a:endParaRPr sz="1800"/>
          </a:p>
          <a:p>
            <a:pPr indent="-342900" lvl="0" marL="342900" rtl="0" algn="l">
              <a:spcBef>
                <a:spcPts val="360"/>
              </a:spcBef>
              <a:spcAft>
                <a:spcPts val="0"/>
              </a:spcAft>
              <a:buClr>
                <a:schemeClr val="dk1"/>
              </a:buClr>
              <a:buSzPts val="1800"/>
              <a:buFont typeface="Calibri"/>
              <a:buAutoNum type="arabicPeriod"/>
            </a:pPr>
            <a:r>
              <a:rPr lang="en" sz="1800"/>
              <a:t>Class debate: Small groups prepare and present debate.                                                                             </a:t>
            </a:r>
            <a:endParaRPr sz="1800"/>
          </a:p>
          <a:p>
            <a:pPr indent="0" lvl="0" marL="0" rtl="0" algn="l">
              <a:spcBef>
                <a:spcPts val="360"/>
              </a:spcBef>
              <a:spcAft>
                <a:spcPts val="0"/>
              </a:spcAft>
              <a:buClr>
                <a:schemeClr val="dk1"/>
              </a:buClr>
              <a:buSzPts val="1800"/>
              <a:buNone/>
            </a:pPr>
            <a:r>
              <a:rPr lang="en" sz="1800"/>
              <a:t>	</a:t>
            </a:r>
            <a:endParaRPr/>
          </a:p>
          <a:p>
            <a:pPr indent="-254000" lvl="0" marL="342900" rtl="0" algn="l">
              <a:spcBef>
                <a:spcPts val="280"/>
              </a:spcBef>
              <a:spcAft>
                <a:spcPts val="0"/>
              </a:spcAft>
              <a:buClr>
                <a:schemeClr val="dk1"/>
              </a:buClr>
              <a:buSzPts val="1400"/>
              <a:buFont typeface="Calibri"/>
              <a:buNone/>
            </a:pPr>
            <a:r>
              <a:t/>
            </a:r>
            <a:endParaRPr sz="1400"/>
          </a:p>
          <a:p>
            <a:pPr indent="-254000" lvl="0" marL="342900" rtl="0" algn="l">
              <a:spcBef>
                <a:spcPts val="280"/>
              </a:spcBef>
              <a:spcAft>
                <a:spcPts val="0"/>
              </a:spcAft>
              <a:buClr>
                <a:schemeClr val="dk1"/>
              </a:buClr>
              <a:buSzPts val="1400"/>
              <a:buFont typeface="Calibri"/>
              <a:buNone/>
            </a:pPr>
            <a:r>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p:nvPr/>
        </p:nvSpPr>
        <p:spPr>
          <a:xfrm>
            <a:off x="-1" y="0"/>
            <a:ext cx="3819907"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1" name="Google Shape;211;p33"/>
          <p:cNvSpPr txBox="1"/>
          <p:nvPr>
            <p:ph type="title"/>
          </p:nvPr>
        </p:nvSpPr>
        <p:spPr>
          <a:xfrm>
            <a:off x="393557" y="465294"/>
            <a:ext cx="2856201" cy="412851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2400"/>
              <a:buFont typeface="Calibri"/>
              <a:buNone/>
            </a:pPr>
            <a:r>
              <a:rPr b="1" lang="en" sz="2400">
                <a:solidFill>
                  <a:schemeClr val="lt1"/>
                </a:solidFill>
              </a:rPr>
              <a:t>Public and private law</a:t>
            </a:r>
            <a:endParaRPr/>
          </a:p>
        </p:txBody>
      </p:sp>
      <p:grpSp>
        <p:nvGrpSpPr>
          <p:cNvPr id="212" name="Google Shape;212;p33"/>
          <p:cNvGrpSpPr/>
          <p:nvPr/>
        </p:nvGrpSpPr>
        <p:grpSpPr>
          <a:xfrm>
            <a:off x="4101292" y="1165090"/>
            <a:ext cx="4697730" cy="2728922"/>
            <a:chOff x="0" y="933062"/>
            <a:chExt cx="4697730" cy="3638563"/>
          </a:xfrm>
        </p:grpSpPr>
        <p:sp>
          <p:nvSpPr>
            <p:cNvPr id="213" name="Google Shape;213;p33"/>
            <p:cNvSpPr/>
            <p:nvPr/>
          </p:nvSpPr>
          <p:spPr>
            <a:xfrm>
              <a:off x="0" y="933062"/>
              <a:ext cx="4697730" cy="1725681"/>
            </a:xfrm>
            <a:prstGeom prst="roundRect">
              <a:avLst>
                <a:gd fmla="val 16667" name="adj"/>
              </a:avLst>
            </a:prstGeom>
            <a:solidFill>
              <a:srgbClr val="BF504D"/>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3"/>
            <p:cNvSpPr txBox="1"/>
            <p:nvPr/>
          </p:nvSpPr>
          <p:spPr>
            <a:xfrm>
              <a:off x="84241" y="1017303"/>
              <a:ext cx="4529248" cy="1557199"/>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None/>
              </a:pPr>
              <a:r>
                <a:rPr b="0" i="0" lang="en" sz="2000" u="sng" cap="none" strike="noStrike">
                  <a:solidFill>
                    <a:schemeClr val="lt1"/>
                  </a:solidFill>
                  <a:latin typeface="Calibri"/>
                  <a:ea typeface="Calibri"/>
                  <a:cs typeface="Calibri"/>
                  <a:sym typeface="Calibri"/>
                </a:rPr>
                <a:t>Public law</a:t>
              </a:r>
              <a:r>
                <a:rPr b="0" i="0" lang="en" sz="2000" u="none" cap="none" strike="noStrike">
                  <a:solidFill>
                    <a:schemeClr val="lt1"/>
                  </a:solidFill>
                  <a:latin typeface="Calibri"/>
                  <a:ea typeface="Calibri"/>
                  <a:cs typeface="Calibri"/>
                  <a:sym typeface="Calibri"/>
                </a:rPr>
                <a:t> pertains to </a:t>
              </a:r>
              <a:r>
                <a:rPr b="1" i="0" lang="en" sz="2000" u="none" cap="none" strike="noStrike">
                  <a:solidFill>
                    <a:schemeClr val="lt1"/>
                  </a:solidFill>
                  <a:latin typeface="Calibri"/>
                  <a:ea typeface="Calibri"/>
                  <a:cs typeface="Calibri"/>
                  <a:sym typeface="Calibri"/>
                </a:rPr>
                <a:t>matters between and individual and society as a whole </a:t>
              </a:r>
              <a:r>
                <a:rPr b="0" i="0" lang="en" sz="2000" u="none" cap="none" strike="noStrike">
                  <a:solidFill>
                    <a:schemeClr val="lt1"/>
                  </a:solidFill>
                  <a:latin typeface="Calibri"/>
                  <a:ea typeface="Calibri"/>
                  <a:cs typeface="Calibri"/>
                  <a:sym typeface="Calibri"/>
                </a:rPr>
                <a:t>(criminal, tax, constitutional, human rights)</a:t>
              </a:r>
              <a:endParaRPr/>
            </a:p>
          </p:txBody>
        </p:sp>
        <p:sp>
          <p:nvSpPr>
            <p:cNvPr id="215" name="Google Shape;215;p33"/>
            <p:cNvSpPr/>
            <p:nvPr/>
          </p:nvSpPr>
          <p:spPr>
            <a:xfrm>
              <a:off x="0" y="2845944"/>
              <a:ext cx="4697730" cy="1725681"/>
            </a:xfrm>
            <a:prstGeom prst="roundRect">
              <a:avLst>
                <a:gd fmla="val 16667" name="adj"/>
              </a:avLst>
            </a:prstGeom>
            <a:solidFill>
              <a:srgbClr val="99B95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3"/>
            <p:cNvSpPr txBox="1"/>
            <p:nvPr/>
          </p:nvSpPr>
          <p:spPr>
            <a:xfrm>
              <a:off x="84241" y="2930185"/>
              <a:ext cx="4529248" cy="1557199"/>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None/>
              </a:pPr>
              <a:r>
                <a:rPr b="0" i="0" lang="en" sz="2000" u="sng" cap="none" strike="noStrike">
                  <a:solidFill>
                    <a:schemeClr val="lt1"/>
                  </a:solidFill>
                  <a:latin typeface="Calibri"/>
                  <a:ea typeface="Calibri"/>
                  <a:cs typeface="Calibri"/>
                  <a:sym typeface="Calibri"/>
                </a:rPr>
                <a:t>Private law</a:t>
              </a:r>
              <a:r>
                <a:rPr b="0" i="0" lang="en" sz="2000" u="none" cap="none" strike="noStrike">
                  <a:solidFill>
                    <a:schemeClr val="lt1"/>
                  </a:solidFill>
                  <a:latin typeface="Calibri"/>
                  <a:ea typeface="Calibri"/>
                  <a:cs typeface="Calibri"/>
                  <a:sym typeface="Calibri"/>
                </a:rPr>
                <a:t> matters concerning </a:t>
              </a:r>
              <a:r>
                <a:rPr b="1" i="0" lang="en" sz="2000" u="none" cap="none" strike="noStrike">
                  <a:solidFill>
                    <a:schemeClr val="lt1"/>
                  </a:solidFill>
                  <a:latin typeface="Calibri"/>
                  <a:ea typeface="Calibri"/>
                  <a:cs typeface="Calibri"/>
                  <a:sym typeface="Calibri"/>
                </a:rPr>
                <a:t>relationship between people or legal entities </a:t>
              </a:r>
              <a:r>
                <a:rPr b="0" i="0" lang="en" sz="2000" u="none" cap="none" strike="noStrike">
                  <a:solidFill>
                    <a:schemeClr val="lt1"/>
                  </a:solidFill>
                  <a:latin typeface="Calibri"/>
                  <a:ea typeface="Calibri"/>
                  <a:cs typeface="Calibri"/>
                  <a:sym typeface="Calibri"/>
                </a:rPr>
                <a:t>and includes property and contract law such as inheritance, family law and corporate law.</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